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1"/>
  </p:notesMasterIdLst>
  <p:sldIdLst>
    <p:sldId id="355" r:id="rId2"/>
    <p:sldId id="370" r:id="rId3"/>
    <p:sldId id="351" r:id="rId4"/>
    <p:sldId id="345" r:id="rId5"/>
    <p:sldId id="354" r:id="rId6"/>
    <p:sldId id="340" r:id="rId7"/>
    <p:sldId id="349" r:id="rId8"/>
    <p:sldId id="371" r:id="rId9"/>
    <p:sldId id="372" r:id="rId10"/>
    <p:sldId id="342" r:id="rId11"/>
    <p:sldId id="353" r:id="rId12"/>
    <p:sldId id="339" r:id="rId13"/>
    <p:sldId id="327" r:id="rId14"/>
    <p:sldId id="375" r:id="rId15"/>
    <p:sldId id="374" r:id="rId16"/>
    <p:sldId id="357" r:id="rId17"/>
    <p:sldId id="377" r:id="rId18"/>
    <p:sldId id="378" r:id="rId19"/>
    <p:sldId id="379" r:id="rId20"/>
    <p:sldId id="380" r:id="rId21"/>
    <p:sldId id="383" r:id="rId22"/>
    <p:sldId id="384" r:id="rId23"/>
    <p:sldId id="386" r:id="rId24"/>
    <p:sldId id="390" r:id="rId25"/>
    <p:sldId id="387" r:id="rId26"/>
    <p:sldId id="392" r:id="rId27"/>
    <p:sldId id="391" r:id="rId28"/>
    <p:sldId id="362" r:id="rId29"/>
    <p:sldId id="38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14AD746-D40C-4312-ACB6-725EEB923952}">
          <p14:sldIdLst>
            <p14:sldId id="355"/>
            <p14:sldId id="370"/>
            <p14:sldId id="351"/>
            <p14:sldId id="345"/>
            <p14:sldId id="354"/>
          </p14:sldIdLst>
        </p14:section>
        <p14:section name="Untitled Section" id="{B3763CAB-4732-4169-89E9-4D24D0ED4B09}">
          <p14:sldIdLst>
            <p14:sldId id="340"/>
            <p14:sldId id="349"/>
            <p14:sldId id="371"/>
            <p14:sldId id="372"/>
            <p14:sldId id="342"/>
            <p14:sldId id="353"/>
            <p14:sldId id="339"/>
            <p14:sldId id="327"/>
            <p14:sldId id="375"/>
            <p14:sldId id="374"/>
            <p14:sldId id="357"/>
            <p14:sldId id="377"/>
            <p14:sldId id="378"/>
            <p14:sldId id="379"/>
            <p14:sldId id="380"/>
            <p14:sldId id="383"/>
            <p14:sldId id="384"/>
            <p14:sldId id="386"/>
            <p14:sldId id="390"/>
            <p14:sldId id="387"/>
            <p14:sldId id="392"/>
            <p14:sldId id="391"/>
            <p14:sldId id="362"/>
            <p14:sldId id="3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719"/>
  </p:normalViewPr>
  <p:slideViewPr>
    <p:cSldViewPr>
      <p:cViewPr varScale="1">
        <p:scale>
          <a:sx n="74" d="100"/>
          <a:sy n="74" d="100"/>
        </p:scale>
        <p:origin x="1694" y="2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Herbst" userId="63d3bd2367679279" providerId="LiveId" clId="{DBD03FCE-C744-47F7-8B85-B1699F6EB202}"/>
    <pc:docChg chg="undo custSel addSld delSld modSld sldOrd delSection modSection">
      <pc:chgData name="Lisa Herbst" userId="63d3bd2367679279" providerId="LiveId" clId="{DBD03FCE-C744-47F7-8B85-B1699F6EB202}" dt="2025-06-16T21:36:09.024" v="395" actId="47"/>
      <pc:docMkLst>
        <pc:docMk/>
      </pc:docMkLst>
      <pc:sldChg chg="modSp mod">
        <pc:chgData name="Lisa Herbst" userId="63d3bd2367679279" providerId="LiveId" clId="{DBD03FCE-C744-47F7-8B85-B1699F6EB202}" dt="2025-06-16T20:50:51.219" v="372" actId="20577"/>
        <pc:sldMkLst>
          <pc:docMk/>
          <pc:sldMk cId="3649609638" sldId="349"/>
        </pc:sldMkLst>
      </pc:sldChg>
      <pc:sldChg chg="add">
        <pc:chgData name="Lisa Herbst" userId="63d3bd2367679279" providerId="LiveId" clId="{DBD03FCE-C744-47F7-8B85-B1699F6EB202}" dt="2025-06-16T19:50:14.733" v="30"/>
        <pc:sldMkLst>
          <pc:docMk/>
          <pc:sldMk cId="2811662317" sldId="351"/>
        </pc:sldMkLst>
      </pc:sldChg>
      <pc:sldChg chg="modSp mod">
        <pc:chgData name="Lisa Herbst" userId="63d3bd2367679279" providerId="LiveId" clId="{DBD03FCE-C744-47F7-8B85-B1699F6EB202}" dt="2025-06-16T20:54:10.750" v="394" actId="20577"/>
        <pc:sldMkLst>
          <pc:docMk/>
          <pc:sldMk cId="562052944" sldId="354"/>
        </pc:sldMkLst>
      </pc:sldChg>
      <pc:sldChg chg="add">
        <pc:chgData name="Lisa Herbst" userId="63d3bd2367679279" providerId="LiveId" clId="{DBD03FCE-C744-47F7-8B85-B1699F6EB202}" dt="2025-06-16T19:41:31.737" v="17"/>
        <pc:sldMkLst>
          <pc:docMk/>
          <pc:sldMk cId="0" sldId="355"/>
        </pc:sldMkLst>
      </pc:sldChg>
      <pc:sldChg chg="add">
        <pc:chgData name="Lisa Herbst" userId="63d3bd2367679279" providerId="LiveId" clId="{DBD03FCE-C744-47F7-8B85-B1699F6EB202}" dt="2025-06-16T20:45:36.547" v="322"/>
        <pc:sldMkLst>
          <pc:docMk/>
          <pc:sldMk cId="0" sldId="362"/>
        </pc:sldMkLst>
      </pc:sldChg>
      <pc:sldChg chg="del">
        <pc:chgData name="Lisa Herbst" userId="63d3bd2367679279" providerId="LiveId" clId="{DBD03FCE-C744-47F7-8B85-B1699F6EB202}" dt="2025-06-16T19:47:27.071" v="23" actId="2696"/>
        <pc:sldMkLst>
          <pc:docMk/>
          <pc:sldMk cId="0" sldId="369"/>
        </pc:sldMkLst>
      </pc:sldChg>
      <pc:sldChg chg="modSp mod">
        <pc:chgData name="Lisa Herbst" userId="63d3bd2367679279" providerId="LiveId" clId="{DBD03FCE-C744-47F7-8B85-B1699F6EB202}" dt="2025-06-16T19:48:10.444" v="29" actId="1076"/>
        <pc:sldMkLst>
          <pc:docMk/>
          <pc:sldMk cId="0" sldId="370"/>
        </pc:sldMkLst>
      </pc:sldChg>
      <pc:sldChg chg="modSp mod">
        <pc:chgData name="Lisa Herbst" userId="63d3bd2367679279" providerId="LiveId" clId="{DBD03FCE-C744-47F7-8B85-B1699F6EB202}" dt="2025-06-16T19:41:31.832" v="18" actId="27636"/>
        <pc:sldMkLst>
          <pc:docMk/>
          <pc:sldMk cId="3649609638" sldId="371"/>
        </pc:sldMkLst>
      </pc:sldChg>
      <pc:sldChg chg="modSp mod">
        <pc:chgData name="Lisa Herbst" userId="63d3bd2367679279" providerId="LiveId" clId="{DBD03FCE-C744-47F7-8B85-B1699F6EB202}" dt="2025-06-16T20:00:22.337" v="198" actId="1076"/>
        <pc:sldMkLst>
          <pc:docMk/>
          <pc:sldMk cId="3649609638" sldId="372"/>
        </pc:sldMkLst>
      </pc:sldChg>
      <pc:sldChg chg="del">
        <pc:chgData name="Lisa Herbst" userId="63d3bd2367679279" providerId="LiveId" clId="{DBD03FCE-C744-47F7-8B85-B1699F6EB202}" dt="2025-06-16T20:02:04.922" v="199" actId="2696"/>
        <pc:sldMkLst>
          <pc:docMk/>
          <pc:sldMk cId="638015547" sldId="376"/>
        </pc:sldMkLst>
      </pc:sldChg>
      <pc:sldChg chg="modSp del mod">
        <pc:chgData name="Lisa Herbst" userId="63d3bd2367679279" providerId="LiveId" clId="{DBD03FCE-C744-47F7-8B85-B1699F6EB202}" dt="2025-06-16T20:02:39.506" v="200" actId="2696"/>
        <pc:sldMkLst>
          <pc:docMk/>
          <pc:sldMk cId="638015547" sldId="381"/>
        </pc:sldMkLst>
      </pc:sldChg>
      <pc:sldChg chg="del">
        <pc:chgData name="Lisa Herbst" userId="63d3bd2367679279" providerId="LiveId" clId="{DBD03FCE-C744-47F7-8B85-B1699F6EB202}" dt="2025-06-16T20:02:53.208" v="201" actId="2696"/>
        <pc:sldMkLst>
          <pc:docMk/>
          <pc:sldMk cId="638015547" sldId="382"/>
        </pc:sldMkLst>
      </pc:sldChg>
      <pc:sldChg chg="modSp mod">
        <pc:chgData name="Lisa Herbst" userId="63d3bd2367679279" providerId="LiveId" clId="{DBD03FCE-C744-47F7-8B85-B1699F6EB202}" dt="2025-06-16T19:41:31.863" v="21" actId="27636"/>
        <pc:sldMkLst>
          <pc:docMk/>
          <pc:sldMk cId="638015547" sldId="383"/>
        </pc:sldMkLst>
      </pc:sldChg>
      <pc:sldChg chg="addSp delSp modSp mod">
        <pc:chgData name="Lisa Herbst" userId="63d3bd2367679279" providerId="LiveId" clId="{DBD03FCE-C744-47F7-8B85-B1699F6EB202}" dt="2025-06-16T20:13:05.992" v="227" actId="14100"/>
        <pc:sldMkLst>
          <pc:docMk/>
          <pc:sldMk cId="638015547" sldId="387"/>
        </pc:sldMkLst>
      </pc:sldChg>
      <pc:sldChg chg="modSp mod">
        <pc:chgData name="Lisa Herbst" userId="63d3bd2367679279" providerId="LiveId" clId="{DBD03FCE-C744-47F7-8B85-B1699F6EB202}" dt="2025-06-16T19:41:31.863" v="22" actId="27636"/>
        <pc:sldMkLst>
          <pc:docMk/>
          <pc:sldMk cId="0" sldId="390"/>
        </pc:sldMkLst>
      </pc:sldChg>
      <pc:sldChg chg="ord">
        <pc:chgData name="Lisa Herbst" userId="63d3bd2367679279" providerId="LiveId" clId="{DBD03FCE-C744-47F7-8B85-B1699F6EB202}" dt="2025-06-16T20:52:50.943" v="374"/>
        <pc:sldMkLst>
          <pc:docMk/>
          <pc:sldMk cId="0" sldId="391"/>
        </pc:sldMkLst>
      </pc:sldChg>
      <pc:sldChg chg="addSp delSp modSp add mod">
        <pc:chgData name="Lisa Herbst" userId="63d3bd2367679279" providerId="LiveId" clId="{DBD03FCE-C744-47F7-8B85-B1699F6EB202}" dt="2025-06-16T20:33:16.900" v="321" actId="14826"/>
        <pc:sldMkLst>
          <pc:docMk/>
          <pc:sldMk cId="2167143872" sldId="392"/>
        </pc:sldMkLst>
      </pc:sldChg>
    </pc:docChg>
  </pc:docChgLst>
  <pc:docChgLst>
    <pc:chgData name="Lisa Herbst" userId="63d3bd2367679279" providerId="LiveId" clId="{F25595C7-1729-4D91-81B3-D577E1529701}"/>
    <pc:docChg chg="custSel modSld">
      <pc:chgData name="Lisa Herbst" userId="63d3bd2367679279" providerId="LiveId" clId="{F25595C7-1729-4D91-81B3-D577E1529701}" dt="2025-08-11T18:23:54.237" v="145" actId="20577"/>
      <pc:docMkLst>
        <pc:docMk/>
      </pc:docMkLst>
      <pc:sldChg chg="modSp mod">
        <pc:chgData name="Lisa Herbst" userId="63d3bd2367679279" providerId="LiveId" clId="{F25595C7-1729-4D91-81B3-D577E1529701}" dt="2025-08-11T18:21:40.564" v="134" actId="948"/>
        <pc:sldMkLst>
          <pc:docMk/>
          <pc:sldMk cId="3649609638" sldId="340"/>
        </pc:sldMkLst>
        <pc:spChg chg="mod">
          <ac:chgData name="Lisa Herbst" userId="63d3bd2367679279" providerId="LiveId" clId="{F25595C7-1729-4D91-81B3-D577E1529701}" dt="2025-08-11T18:21:40.564" v="134" actId="948"/>
          <ac:spMkLst>
            <pc:docMk/>
            <pc:sldMk cId="3649609638" sldId="340"/>
            <ac:spMk id="9" creationId="{11737F05-2829-44E6-8CE3-34E3AE36F374}"/>
          </ac:spMkLst>
        </pc:spChg>
      </pc:sldChg>
      <pc:sldChg chg="modSp mod">
        <pc:chgData name="Lisa Herbst" userId="63d3bd2367679279" providerId="LiveId" clId="{F25595C7-1729-4D91-81B3-D577E1529701}" dt="2025-08-11T18:22:20.501" v="136" actId="20577"/>
        <pc:sldMkLst>
          <pc:docMk/>
          <pc:sldMk cId="3649609638" sldId="349"/>
        </pc:sldMkLst>
        <pc:spChg chg="mod">
          <ac:chgData name="Lisa Herbst" userId="63d3bd2367679279" providerId="LiveId" clId="{F25595C7-1729-4D91-81B3-D577E1529701}" dt="2025-08-11T18:22:20.501" v="136" actId="20577"/>
          <ac:spMkLst>
            <pc:docMk/>
            <pc:sldMk cId="3649609638" sldId="349"/>
            <ac:spMk id="9" creationId="{11737F05-2829-44E6-8CE3-34E3AE36F374}"/>
          </ac:spMkLst>
        </pc:spChg>
      </pc:sldChg>
      <pc:sldChg chg="modSp mod">
        <pc:chgData name="Lisa Herbst" userId="63d3bd2367679279" providerId="LiveId" clId="{F25595C7-1729-4D91-81B3-D577E1529701}" dt="2025-08-11T18:23:54.237" v="145" actId="20577"/>
        <pc:sldMkLst>
          <pc:docMk/>
          <pc:sldMk cId="2117939683" sldId="353"/>
        </pc:sldMkLst>
        <pc:spChg chg="mod">
          <ac:chgData name="Lisa Herbst" userId="63d3bd2367679279" providerId="LiveId" clId="{F25595C7-1729-4D91-81B3-D577E1529701}" dt="2025-08-11T18:23:54.237" v="145" actId="20577"/>
          <ac:spMkLst>
            <pc:docMk/>
            <pc:sldMk cId="2117939683" sldId="353"/>
            <ac:spMk id="9" creationId="{11737F05-2829-44E6-8CE3-34E3AE36F374}"/>
          </ac:spMkLst>
        </pc:spChg>
      </pc:sldChg>
      <pc:sldChg chg="modSp mod">
        <pc:chgData name="Lisa Herbst" userId="63d3bd2367679279" providerId="LiveId" clId="{F25595C7-1729-4D91-81B3-D577E1529701}" dt="2025-08-07T20:59:00.251" v="66" actId="20577"/>
        <pc:sldMkLst>
          <pc:docMk/>
          <pc:sldMk cId="3649609638" sldId="372"/>
        </pc:sldMkLst>
        <pc:spChg chg="mod">
          <ac:chgData name="Lisa Herbst" userId="63d3bd2367679279" providerId="LiveId" clId="{F25595C7-1729-4D91-81B3-D577E1529701}" dt="2025-08-07T20:59:00.251" v="66" actId="20577"/>
          <ac:spMkLst>
            <pc:docMk/>
            <pc:sldMk cId="3649609638" sldId="372"/>
            <ac:spMk id="9" creationId="{11737F05-2829-44E6-8CE3-34E3AE36F37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10CC1-1A3F-44EC-8C34-8B98DD473D6D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0D06C-FF92-4F2F-B985-D1792A904C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73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0D06C-FF92-4F2F-B985-D1792A904C6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861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D33C-6ACF-4FBE-80B8-0DAC00C0EC1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4AD33C-6ACF-4FBE-80B8-0DAC00C0EC1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6A4398C-5E97-46E6-BDA5-A533BEF0999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_CIPLOajR58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.youtube.com/watch?si=9XAUWZsohK3Mwv8d&amp;v=_CIPLOajR58&amp;feature=youtu.be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6.pn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jpg"/><Relationship Id="rId4" Type="http://schemas.openxmlformats.org/officeDocument/2006/relationships/image" Target="../media/image8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hyperlink" Target="http://www.planetgreenforce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isa Herbst\Documents\Eco Serendib\IGLA projects\Planet Green Force\Logo\PLANET GREEN FORCE (5) cro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381000"/>
            <a:ext cx="5476477" cy="5735637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400800"/>
            <a:ext cx="9144000" cy="2616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  <a:hlinkClick r:id="rId3"/>
              </a:rPr>
              <a:t>https://youtu.be/_CIPLOajR58</a:t>
            </a:r>
            <a:r>
              <a:rPr lang="en-US" sz="11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5400" y="6019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  <a:hlinkClick r:id="rId4"/>
              </a:rPr>
              <a:t>BE THE GREEN SOLUTION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685801"/>
            <a:ext cx="883920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Planet Green Force Embraces UNESCO </a:t>
            </a:r>
          </a:p>
          <a:p>
            <a:pPr algn="ctr"/>
            <a:r>
              <a:rPr lang="en-US" sz="32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Education Programming</a:t>
            </a:r>
          </a:p>
          <a:p>
            <a:pPr algn="ctr"/>
            <a:r>
              <a:rPr lang="en-US" sz="32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/>
            <a:endParaRPr lang="en-US" sz="32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br>
              <a:rPr lang="en-US" dirty="0">
                <a:solidFill>
                  <a:schemeClr val="tx2"/>
                </a:solidFill>
              </a:rPr>
            </a:br>
            <a:endParaRPr lang="en-US" sz="800" dirty="0">
              <a:solidFill>
                <a:schemeClr val="tx2"/>
              </a:solidFill>
            </a:endParaRPr>
          </a:p>
          <a:p>
            <a:pPr algn="ctr"/>
            <a:r>
              <a:rPr lang="en-US" sz="800" dirty="0">
                <a:solidFill>
                  <a:schemeClr val="tx2"/>
                </a:solidFill>
              </a:rPr>
              <a:t> </a:t>
            </a:r>
          </a:p>
          <a:p>
            <a:pPr algn="ctr"/>
            <a:r>
              <a:rPr lang="en-US" sz="2000" dirty="0">
                <a:solidFill>
                  <a:schemeClr val="tx2"/>
                </a:solidFill>
              </a:rPr>
              <a:t>United Nations Educational, Scientific and Cultural Organization</a:t>
            </a:r>
          </a:p>
          <a:p>
            <a:pPr algn="ctr"/>
            <a:endParaRPr lang="en-US" sz="800" dirty="0">
              <a:solidFill>
                <a:schemeClr val="tx2"/>
              </a:solidFill>
            </a:endParaRPr>
          </a:p>
          <a:p>
            <a:pPr algn="ctr"/>
            <a:r>
              <a:rPr lang="en-US" sz="1600" i="1" dirty="0">
                <a:solidFill>
                  <a:schemeClr val="tx2"/>
                </a:solidFill>
              </a:rPr>
              <a:t>UNESCO's programs contribute to the achievement of the Sustainable Development Goals defined in the 2030 Agenda, adopted by the UN General Assembly in 2015. They include:</a:t>
            </a:r>
          </a:p>
          <a:p>
            <a:pPr algn="ctr"/>
            <a:endParaRPr lang="en-US" sz="800" i="1" dirty="0">
              <a:solidFill>
                <a:schemeClr val="tx2"/>
              </a:solidFill>
            </a:endParaRPr>
          </a:p>
          <a:p>
            <a:pPr algn="ctr"/>
            <a:endParaRPr lang="en-US" sz="800" i="1" dirty="0">
              <a:solidFill>
                <a:schemeClr val="tx2"/>
              </a:solidFill>
            </a:endParaRPr>
          </a:p>
          <a:p>
            <a:pPr algn="ctr"/>
            <a:r>
              <a:rPr lang="en-US" sz="2400" b="1" dirty="0">
                <a:solidFill>
                  <a:schemeClr val="tx2"/>
                </a:solidFill>
                <a:latin typeface="+mj-lt"/>
              </a:rPr>
              <a:t>UNESCO Greening Education Partnership</a:t>
            </a:r>
          </a:p>
          <a:p>
            <a:pPr algn="ctr"/>
            <a:r>
              <a:rPr lang="en-US" sz="1600" i="1" dirty="0">
                <a:solidFill>
                  <a:schemeClr val="tx2"/>
                </a:solidFill>
              </a:rPr>
              <a:t>Multi-pronged approach including greening schools, greening education, greening teacher training and education system’s capacities, and greening communities.</a:t>
            </a:r>
            <a:endParaRPr lang="en-US" sz="800" i="1" dirty="0">
              <a:solidFill>
                <a:schemeClr val="tx2"/>
              </a:solidFill>
            </a:endParaRPr>
          </a:p>
          <a:p>
            <a:pPr algn="ctr"/>
            <a:endParaRPr lang="en-US" sz="800" b="1" dirty="0">
              <a:solidFill>
                <a:schemeClr val="tx2"/>
              </a:solidFill>
              <a:latin typeface="+mj-lt"/>
            </a:endParaRPr>
          </a:p>
          <a:p>
            <a:pPr algn="ctr"/>
            <a:endParaRPr lang="en-US" sz="800" i="1" dirty="0">
              <a:solidFill>
                <a:schemeClr val="tx2"/>
              </a:solidFill>
            </a:endParaRPr>
          </a:p>
          <a:p>
            <a:pPr algn="ctr"/>
            <a:r>
              <a:rPr lang="en-US" sz="2400" b="1" dirty="0">
                <a:solidFill>
                  <a:schemeClr val="tx2"/>
                </a:solidFill>
                <a:latin typeface="+mj-lt"/>
              </a:rPr>
              <a:t>Climate Science Literacy</a:t>
            </a:r>
          </a:p>
          <a:p>
            <a:pPr algn="ctr"/>
            <a:r>
              <a:rPr lang="en-US" sz="1600" i="1" dirty="0">
                <a:solidFill>
                  <a:schemeClr val="tx2"/>
                </a:solidFill>
              </a:rPr>
              <a:t>Ensuring the next generation is climate science literate &amp; understands  how it must inform our way of life in order to protect it.</a:t>
            </a:r>
          </a:p>
          <a:p>
            <a:pPr algn="ctr"/>
            <a:endParaRPr lang="en-US" dirty="0">
              <a:solidFill>
                <a:schemeClr val="tx2"/>
              </a:solidFill>
            </a:endParaRPr>
          </a:p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Lisa Herbst\Documents\Eco Serendib\IGLA projects\Presentations\PGF Sri Lanka photos for powerpoint\UNESCO-logo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433753" y="1905000"/>
            <a:ext cx="4276494" cy="909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47244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200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r>
              <a:rPr lang="en-US" sz="4400" b="1" dirty="0"/>
              <a:t>Planet Green Force</a:t>
            </a:r>
            <a:br>
              <a:rPr lang="en-US" sz="3200" dirty="0"/>
            </a:br>
            <a:r>
              <a:rPr lang="en-US" sz="3200" dirty="0"/>
              <a:t>Sustainability League for Youth</a:t>
            </a:r>
            <a:br>
              <a:rPr lang="en-US" sz="32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3200" dirty="0"/>
            </a:br>
            <a:br>
              <a:rPr lang="en-US" sz="1000" dirty="0"/>
            </a:br>
            <a:br>
              <a:rPr lang="en-US" sz="1000" dirty="0"/>
            </a:br>
            <a:br>
              <a:rPr lang="en-US" sz="1000" dirty="0"/>
            </a:b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     </a:t>
            </a:r>
            <a:r>
              <a:rPr lang="en-US" sz="2000" b="1" dirty="0"/>
              <a:t>Harith Wickrema, Founder</a:t>
            </a:r>
            <a:br>
              <a:rPr lang="en-US" sz="2000" b="1" dirty="0"/>
            </a:br>
            <a:r>
              <a:rPr lang="en-US" sz="2000" b="1" dirty="0"/>
              <a:t>     </a:t>
            </a:r>
            <a:r>
              <a:rPr lang="en-US" sz="2000" dirty="0"/>
              <a:t> </a:t>
            </a:r>
            <a:br>
              <a:rPr lang="en-US" sz="900" dirty="0"/>
            </a:br>
            <a:r>
              <a:rPr lang="en-US" sz="900" dirty="0"/>
              <a:t>       </a:t>
            </a:r>
            <a:br>
              <a:rPr lang="en-US" sz="3200" b="1" dirty="0"/>
            </a:br>
            <a:endParaRPr lang="en-US" sz="32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D579422-E7D8-4B23-9A48-C4C0DC79E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10000" y="4876800"/>
            <a:ext cx="1704282" cy="1785124"/>
          </a:xfrm>
        </p:spPr>
      </p:pic>
      <p:pic>
        <p:nvPicPr>
          <p:cNvPr id="6147" name="Picture 3" descr="C:\Users\Lisa Herbst\Documents\Eco Serendib\IGLA projects\Planet Green Force\Images for Powerpoint\groupteensglobeezgif.com-webp-to-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1981200"/>
            <a:ext cx="4470400" cy="251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166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1429"/>
            <a:ext cx="8229600" cy="540171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Planet Green Force 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95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04617B"/>
                </a:solidFill>
                <a:latin typeface="Constantia" panose="02030602050306030303" pitchFamily="18" charset="0"/>
                <a:ea typeface="+mj-ea"/>
                <a:cs typeface="+mj-cs"/>
              </a:rPr>
              <a:t>In collaboration with UNESCO, Planet Green Force (PGF) is envisioned as a worldwide league for youth K-12 with the mission to educate, engage, ignite passion, build awareness and mount meaningful change in eradicating hunger, battling global warming, embracing green initiatives &amp; fighting for environmental justice.</a:t>
            </a:r>
          </a:p>
          <a:p>
            <a:pPr marL="0" indent="0" algn="ctr">
              <a:buNone/>
            </a:pPr>
            <a:r>
              <a:rPr lang="en-US" sz="2200" b="1" i="1" dirty="0">
                <a:solidFill>
                  <a:srgbClr val="04617B"/>
                </a:solidFill>
                <a:latin typeface="Constantia" panose="02030602050306030303" pitchFamily="18" charset="0"/>
                <a:ea typeface="+mj-ea"/>
                <a:cs typeface="+mj-cs"/>
              </a:rPr>
              <a:t>Inspire the next generation of Green LEADERS!</a:t>
            </a:r>
          </a:p>
          <a:p>
            <a:pPr marL="0" indent="0" algn="ctr">
              <a:buNone/>
            </a:pPr>
            <a:endParaRPr lang="en-US" sz="2200" dirty="0">
              <a:latin typeface="Constantia" panose="020306020503060303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D5973E-4D97-45C5-8F3F-B54857790DB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4546" y="6062522"/>
            <a:ext cx="759454" cy="795478"/>
          </a:xfrm>
          <a:prstGeom prst="rect">
            <a:avLst/>
          </a:prstGeom>
        </p:spPr>
      </p:pic>
      <p:pic>
        <p:nvPicPr>
          <p:cNvPr id="9" name="Picture 8" descr="IMG_999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3352800"/>
            <a:ext cx="2325266" cy="32617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EF4EAA-FD69-CF85-0505-636B57B0EE6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-696" t="887" r="4433" b="40169"/>
          <a:stretch/>
        </p:blipFill>
        <p:spPr>
          <a:xfrm>
            <a:off x="152400" y="3429000"/>
            <a:ext cx="3124200" cy="2747186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671DB3-539E-B6C4-21FA-BB40135B544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51984" t="46531" r="7346" b="36702"/>
          <a:stretch/>
        </p:blipFill>
        <p:spPr>
          <a:xfrm>
            <a:off x="5715000" y="3505200"/>
            <a:ext cx="3276600" cy="2317595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62052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1429"/>
            <a:ext cx="8229600" cy="921171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School Pride: Ananda College Makes History as</a:t>
            </a:r>
            <a:br>
              <a:rPr lang="en-US" sz="3200" b="1" dirty="0"/>
            </a:br>
            <a:r>
              <a:rPr lang="en-US" sz="3200" b="1" dirty="0"/>
              <a:t>Very First Planet Green Force Pilot!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244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000" dirty="0">
              <a:solidFill>
                <a:srgbClr val="04617B"/>
              </a:solidFill>
              <a:latin typeface="Constantia" panose="02030602050306030303" pitchFamily="18" charset="0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en-US" sz="2400" dirty="0">
                <a:solidFill>
                  <a:srgbClr val="04617B"/>
                </a:solidFill>
                <a:latin typeface="Constantia" panose="02030602050306030303" pitchFamily="18" charset="0"/>
                <a:ea typeface="+mj-ea"/>
                <a:cs typeface="+mj-cs"/>
              </a:rPr>
              <a:t>Sets new standards </a:t>
            </a:r>
            <a:r>
              <a:rPr lang="en-US" sz="2400">
                <a:solidFill>
                  <a:srgbClr val="04617B"/>
                </a:solidFill>
                <a:latin typeface="Constantia" panose="02030602050306030303" pitchFamily="18" charset="0"/>
                <a:ea typeface="+mj-ea"/>
                <a:cs typeface="+mj-cs"/>
              </a:rPr>
              <a:t>in environmental </a:t>
            </a:r>
            <a:r>
              <a:rPr lang="en-US" sz="2400" dirty="0">
                <a:solidFill>
                  <a:srgbClr val="04617B"/>
                </a:solidFill>
                <a:latin typeface="Constantia" panose="02030602050306030303" pitchFamily="18" charset="0"/>
                <a:ea typeface="+mj-ea"/>
                <a:cs typeface="+mj-cs"/>
              </a:rPr>
              <a:t>education and food security programming with the partnership of 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04617B"/>
                </a:solidFill>
                <a:latin typeface="Constantia" panose="02030602050306030303" pitchFamily="18" charset="0"/>
                <a:ea typeface="+mj-ea"/>
                <a:cs typeface="+mj-cs"/>
              </a:rPr>
              <a:t>Planet Green Force, UNESCO &amp; CIC Holdings PLC</a:t>
            </a:r>
          </a:p>
          <a:p>
            <a:pPr marL="0" indent="0" algn="ctr">
              <a:buNone/>
            </a:pPr>
            <a:r>
              <a:rPr lang="en-US" sz="2200" b="1" i="1" dirty="0">
                <a:solidFill>
                  <a:srgbClr val="04617B"/>
                </a:solidFill>
                <a:latin typeface="Constantia" panose="02030602050306030303" pitchFamily="18" charset="0"/>
                <a:ea typeface="+mj-ea"/>
                <a:cs typeface="+mj-cs"/>
              </a:rPr>
              <a:t>Model to be Replicated Internationally</a:t>
            </a:r>
          </a:p>
          <a:p>
            <a:pPr marL="0" indent="0" algn="ctr">
              <a:buNone/>
            </a:pPr>
            <a:endParaRPr lang="en-US" sz="2200" dirty="0">
              <a:latin typeface="Constantia" panose="020306020503060303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D5973E-4D97-45C5-8F3F-B54857790DB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4546" y="6062522"/>
            <a:ext cx="759454" cy="7954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488443-00E7-6C78-669B-3F067E14B74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3733800"/>
            <a:ext cx="3886200" cy="259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052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4E92A2-8A8B-4D1A-9D7B-33209ECC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295400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b="1" dirty="0"/>
              <a:t>Key Elements of PGF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1737F05-2829-44E6-8CE3-34E3AE36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143000"/>
            <a:ext cx="4876800" cy="54864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en-US" sz="2800" dirty="0">
                <a:solidFill>
                  <a:schemeClr val="tx2"/>
                </a:solidFill>
              </a:rPr>
              <a:t>Experiential learning: age-appropriate environmental/agri concepts in core curriculum, engaging activities &amp; project work</a:t>
            </a:r>
          </a:p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en-US" sz="2800" dirty="0">
                <a:solidFill>
                  <a:schemeClr val="tx2"/>
                </a:solidFill>
              </a:rPr>
              <a:t>Embrace UN’s Sustainable Development Goals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000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2"/>
                </a:solidFill>
              </a:rPr>
              <a:t>Green Word of the Day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2"/>
                </a:solidFill>
              </a:rPr>
              <a:t>Guest speakers/field trips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000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000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2"/>
                </a:solidFill>
              </a:rPr>
              <a:t>Introduction to “AI for Good” technology &amp; vital role of tech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000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2"/>
                </a:solidFill>
              </a:rPr>
              <a:t>Youth encouraged &amp; rewarded for spreading what they learn: </a:t>
            </a:r>
            <a:r>
              <a:rPr lang="en-US" sz="2800" b="1" dirty="0">
                <a:solidFill>
                  <a:schemeClr val="tx2"/>
                </a:solidFill>
              </a:rPr>
              <a:t>Green Advocacy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800" b="1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800" b="1" dirty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  <a:p>
            <a:pPr>
              <a:buNone/>
            </a:pPr>
            <a:endParaRPr lang="en-US" dirty="0">
              <a:solidFill>
                <a:schemeClr val="tx2"/>
              </a:solidFill>
            </a:endParaRPr>
          </a:p>
          <a:p>
            <a:pPr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3079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72200" y="914400"/>
            <a:ext cx="2819400" cy="3997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0C599E-9D5C-421E-BC5A-A1C883BFCEB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b="13959"/>
          <a:stretch>
            <a:fillRect/>
          </a:stretch>
        </p:blipFill>
        <p:spPr>
          <a:xfrm>
            <a:off x="5715000" y="4876800"/>
            <a:ext cx="3126222" cy="17946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41196B-AA1B-448B-89CE-9979E6961F1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4546" y="6062522"/>
            <a:ext cx="759454" cy="79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09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4E92A2-8A8B-4D1A-9D7B-33209ECC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524000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b="1" dirty="0"/>
              <a:t>Key Elements of PGF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1737F05-2829-44E6-8CE3-34E3AE36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5867400" cy="5334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8800" dirty="0">
                <a:solidFill>
                  <a:schemeClr val="tx2"/>
                </a:solidFill>
              </a:rPr>
              <a:t>Regional competitions celebrate, share innovation, motivate</a:t>
            </a:r>
          </a:p>
          <a:p>
            <a:pPr>
              <a:lnSpc>
                <a:spcPct val="120000"/>
              </a:lnSpc>
            </a:pPr>
            <a:r>
              <a:rPr lang="en-US" sz="8800" dirty="0">
                <a:solidFill>
                  <a:schemeClr val="tx2"/>
                </a:solidFill>
              </a:rPr>
              <a:t>Promote creativity, power of teamwork/ collaboration; develop PGF pledge, song, etc.</a:t>
            </a:r>
          </a:p>
          <a:p>
            <a:pPr>
              <a:lnSpc>
                <a:spcPct val="120000"/>
              </a:lnSpc>
            </a:pPr>
            <a:r>
              <a:rPr lang="en-US" sz="8800" dirty="0">
                <a:solidFill>
                  <a:schemeClr val="tx2"/>
                </a:solidFill>
              </a:rPr>
              <a:t>Adopt UNESCO Climate Science Literacy as well as former Green Academies’ pillars:</a:t>
            </a:r>
          </a:p>
          <a:p>
            <a:pPr lvl="1">
              <a:lnSpc>
                <a:spcPct val="120000"/>
              </a:lnSpc>
            </a:pPr>
            <a:r>
              <a:rPr lang="en-US" sz="7800" dirty="0">
                <a:solidFill>
                  <a:schemeClr val="tx2"/>
                </a:solidFill>
              </a:rPr>
              <a:t>Water Security</a:t>
            </a:r>
          </a:p>
          <a:p>
            <a:pPr lvl="1">
              <a:lnSpc>
                <a:spcPct val="120000"/>
              </a:lnSpc>
            </a:pPr>
            <a:r>
              <a:rPr lang="en-US" sz="7800" dirty="0">
                <a:solidFill>
                  <a:schemeClr val="tx2"/>
                </a:solidFill>
              </a:rPr>
              <a:t>Waste Management </a:t>
            </a:r>
          </a:p>
          <a:p>
            <a:pPr lvl="1">
              <a:lnSpc>
                <a:spcPct val="120000"/>
              </a:lnSpc>
            </a:pPr>
            <a:r>
              <a:rPr lang="en-US" sz="7800" dirty="0">
                <a:solidFill>
                  <a:schemeClr val="tx2"/>
                </a:solidFill>
              </a:rPr>
              <a:t>Clean Energy</a:t>
            </a:r>
          </a:p>
          <a:p>
            <a:pPr marL="640080" marR="0" lvl="1" indent="-246888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Biomass Production</a:t>
            </a:r>
          </a:p>
          <a:p>
            <a:pPr marL="914400" marR="0" lvl="2" indent="-246888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rgbClr val="009DD9"/>
              </a:buClr>
              <a:buSzPct val="70000"/>
              <a:buFont typeface="Wingdings 2"/>
              <a:buChar char=""/>
              <a:tabLst/>
              <a:defRPr/>
            </a:pPr>
            <a:r>
              <a:rPr kumimoji="0" lang="en-US" sz="7600" b="0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Grow/Raise Food = Food Security</a:t>
            </a:r>
          </a:p>
          <a:p>
            <a:pPr marL="914400" marR="0" lvl="2" indent="-246888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rgbClr val="009DD9"/>
              </a:buClr>
              <a:buSzPct val="70000"/>
              <a:buFont typeface="Wingdings 2"/>
              <a:buChar char=""/>
              <a:tabLst/>
              <a:defRPr/>
            </a:pPr>
            <a:r>
              <a:rPr kumimoji="0" lang="en-US" sz="7600" b="0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Biofuel Production</a:t>
            </a:r>
            <a:r>
              <a:rPr lang="en-US" sz="7800" dirty="0">
                <a:solidFill>
                  <a:schemeClr val="tx2"/>
                </a:solidFill>
              </a:rPr>
              <a:t>         </a:t>
            </a:r>
          </a:p>
          <a:p>
            <a:pPr>
              <a:lnSpc>
                <a:spcPct val="120000"/>
              </a:lnSpc>
            </a:pPr>
            <a:r>
              <a:rPr lang="en-US" sz="8800" dirty="0">
                <a:solidFill>
                  <a:schemeClr val="tx2"/>
                </a:solidFill>
              </a:rPr>
              <a:t>Incorporate best practices, top green </a:t>
            </a:r>
            <a:r>
              <a:rPr lang="en-US" sz="8800" dirty="0" err="1">
                <a:solidFill>
                  <a:schemeClr val="tx2"/>
                </a:solidFill>
              </a:rPr>
              <a:t>ed</a:t>
            </a:r>
            <a:r>
              <a:rPr lang="en-US" sz="8800" dirty="0">
                <a:solidFill>
                  <a:schemeClr val="tx2"/>
                </a:solidFill>
              </a:rPr>
              <a:t> programs</a:t>
            </a:r>
            <a:endParaRPr lang="en-US" sz="8000" dirty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  <a:p>
            <a:pPr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3076" name="Picture 4" descr="C:\Users\Lisa Herbst\Documents\Eco Serendib\IGLA projects\Planet Green Force\Images for Powerpoint\awarddownload.jpg"/>
          <p:cNvPicPr>
            <a:picLocks noChangeAspect="1" noChangeArrowheads="1"/>
          </p:cNvPicPr>
          <p:nvPr/>
        </p:nvPicPr>
        <p:blipFill>
          <a:blip r:embed="rId2" cstate="print"/>
          <a:srcRect t="15125" b="17375"/>
          <a:stretch>
            <a:fillRect/>
          </a:stretch>
        </p:blipFill>
        <p:spPr bwMode="auto">
          <a:xfrm>
            <a:off x="6553200" y="792479"/>
            <a:ext cx="2286000" cy="2743201"/>
          </a:xfrm>
          <a:prstGeom prst="rect">
            <a:avLst/>
          </a:prstGeom>
          <a:noFill/>
        </p:spPr>
      </p:pic>
      <p:pic>
        <p:nvPicPr>
          <p:cNvPr id="3078" name="Picture 6" descr="C:\Users\Lisa Herbst\Documents\Eco Serendib\IGLA projects\Planet Green Force\Images for Powerpoint\awardsdot-art-Schools-2022-Protecting-Our-Environment-web-1024x694-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542528" y="3657600"/>
            <a:ext cx="3471690" cy="3091974"/>
          </a:xfrm>
          <a:prstGeom prst="rect">
            <a:avLst/>
          </a:prstGeom>
          <a:noFill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41196B-AA1B-448B-89CE-9979E6961F1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4546" y="6062522"/>
            <a:ext cx="759454" cy="79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09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4E92A2-8A8B-4D1A-9D7B-33209ECC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38200"/>
            <a:ext cx="8839200" cy="6858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200" b="1" dirty="0"/>
              <a:t>Embrace UNESCO Greening Education Partnership</a:t>
            </a:r>
            <a:br>
              <a:rPr lang="en-US" sz="3200" b="1" dirty="0"/>
            </a:br>
            <a:r>
              <a:rPr lang="en-US" sz="3200" b="1" i="1" dirty="0"/>
              <a:t>Four Pillars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1737F05-2829-44E6-8CE3-34E3AE36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828800"/>
            <a:ext cx="5029200" cy="48006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0400" dirty="0">
                <a:solidFill>
                  <a:schemeClr val="tx2"/>
                </a:solidFill>
              </a:rPr>
              <a:t>Greening Schools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14400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0400" dirty="0">
                <a:solidFill>
                  <a:schemeClr val="tx2"/>
                </a:solidFill>
              </a:rPr>
              <a:t>Greening Education</a:t>
            </a:r>
            <a:endParaRPr lang="en-US" sz="14400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400" dirty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0400" dirty="0">
                <a:solidFill>
                  <a:schemeClr val="tx2"/>
                </a:solidFill>
              </a:rPr>
              <a:t>Greening Teacher Training &amp; Education System’s Capacities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14400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0400" dirty="0">
                <a:solidFill>
                  <a:schemeClr val="tx2"/>
                </a:solidFill>
              </a:rPr>
              <a:t>Greening Communities</a:t>
            </a:r>
          </a:p>
          <a:p>
            <a:endParaRPr lang="en-US" sz="11200" dirty="0">
              <a:solidFill>
                <a:schemeClr val="tx2"/>
              </a:solidFill>
            </a:endParaRPr>
          </a:p>
          <a:p>
            <a:endParaRPr lang="en-US" sz="11200" dirty="0">
              <a:solidFill>
                <a:schemeClr val="tx2"/>
              </a:solidFill>
            </a:endParaRPr>
          </a:p>
          <a:p>
            <a:pPr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" name="Picture 6" descr="C:\Users\Lisa Herbst\Documents\Eco Serendib\IGLA projects\Planet Green Force\Images for Powerpoint\awardsdot-art-Schools-2022-Protecting-Our-Environment-web-1024x694-1.jpg"/>
          <p:cNvPicPr>
            <a:picLocks noChangeAspect="1" noChangeArrowheads="1"/>
          </p:cNvPicPr>
          <p:nvPr/>
        </p:nvPicPr>
        <p:blipFill>
          <a:blip r:embed="rId2" cstate="print"/>
          <a:srcRect t="28786" r="5086"/>
          <a:stretch>
            <a:fillRect/>
          </a:stretch>
        </p:blipFill>
        <p:spPr bwMode="auto">
          <a:xfrm>
            <a:off x="5334000" y="1752600"/>
            <a:ext cx="2971800" cy="2973004"/>
          </a:xfrm>
          <a:prstGeom prst="rect">
            <a:avLst/>
          </a:prstGeom>
          <a:noFill/>
        </p:spPr>
      </p:pic>
      <p:pic>
        <p:nvPicPr>
          <p:cNvPr id="7" name="Picture 4" descr="C:\Users\Lisa Herbst\Documents\Eco Serendib\IGLA projects\Planet Green Force\Images for Powerpoint\awarddownload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553200" y="3733800"/>
            <a:ext cx="2114549" cy="2819400"/>
          </a:xfrm>
          <a:prstGeom prst="rect">
            <a:avLst/>
          </a:prstGeom>
          <a:noFill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41196B-AA1B-448B-89CE-9979E6961F1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4546" y="6062522"/>
            <a:ext cx="759454" cy="79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09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4E92A2-8A8B-4D1A-9D7B-33209ECC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382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200" b="1" dirty="0"/>
              <a:t>First Planet Green Force Center to Launch</a:t>
            </a:r>
            <a:br>
              <a:rPr lang="en-US" sz="3200" b="1" dirty="0"/>
            </a:br>
            <a:r>
              <a:rPr lang="en-US" sz="3200" b="1" dirty="0"/>
              <a:t>at </a:t>
            </a:r>
            <a:r>
              <a:rPr lang="en-US" sz="3200" b="1" i="1" dirty="0"/>
              <a:t>Ananda College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1737F05-2829-44E6-8CE3-34E3AE36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5867400" cy="48768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8800" dirty="0">
                <a:solidFill>
                  <a:schemeClr val="tx2"/>
                </a:solidFill>
              </a:rPr>
              <a:t>Innovative eco-learning, teaching &amp; research hub – a living laboratory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8800" dirty="0">
                <a:solidFill>
                  <a:schemeClr val="tx2"/>
                </a:solidFill>
              </a:rPr>
              <a:t> Incorporates latest sustainable construction  including cradle-to-cradle/recycled materials, solar energy, rainwater harvesting, former Green Academies’ pillars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8800" dirty="0">
                <a:solidFill>
                  <a:schemeClr val="tx2"/>
                </a:solidFill>
              </a:rPr>
              <a:t>Green house, hydroponics, aquaponics, aeroponics, composting methods, testing &amp; research on ecosystems/food science, test kitchen. LED screens showcase UN SDGs, Climate Science Literacy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8800" dirty="0">
                <a:solidFill>
                  <a:schemeClr val="tx2"/>
                </a:solidFill>
              </a:rPr>
              <a:t>Experiential hands-on learning embody the tenets of Planet Green Force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sz="8800" dirty="0">
              <a:solidFill>
                <a:schemeClr val="tx2"/>
              </a:solidFill>
            </a:endParaRPr>
          </a:p>
          <a:p>
            <a:endParaRPr lang="en-US" sz="11200" dirty="0">
              <a:solidFill>
                <a:schemeClr val="tx2"/>
              </a:solidFill>
            </a:endParaRPr>
          </a:p>
          <a:p>
            <a:pPr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" name="Picture 6" descr="C:\Users\Lisa Herbst\Documents\Eco Serendib\IGLA projects\Planet Green Force\Images for Powerpoint\awardsdot-art-Schools-2022-Protecting-Our-Environment-web-1024x694-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943600" y="2286000"/>
            <a:ext cx="3048000" cy="2286000"/>
          </a:xfrm>
          <a:prstGeom prst="rect">
            <a:avLst/>
          </a:prstGeom>
          <a:noFill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41196B-AA1B-448B-89CE-9979E6961F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4546" y="6062522"/>
            <a:ext cx="759454" cy="79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09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4E92A2-8A8B-4D1A-9D7B-33209ECC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b="1" dirty="0"/>
              <a:t>PGF Themed Programming: “Seeds of Security”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1737F05-2829-44E6-8CE3-34E3AE36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8610600" cy="838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chemeClr val="tx2"/>
                </a:solidFill>
                <a:latin typeface="+mj-lt"/>
              </a:rPr>
              <a:t>Importance of Food Security/Sovereignty</a:t>
            </a:r>
          </a:p>
          <a:p>
            <a:pPr algn="ctr">
              <a:buNone/>
            </a:pPr>
            <a:r>
              <a:rPr lang="en-US" sz="2400" b="1" i="1" dirty="0">
                <a:solidFill>
                  <a:schemeClr val="tx2"/>
                </a:solidFill>
                <a:latin typeface="+mj-lt"/>
              </a:rPr>
              <a:t>Model for Success</a:t>
            </a:r>
          </a:p>
        </p:txBody>
      </p:sp>
      <p:pic>
        <p:nvPicPr>
          <p:cNvPr id="12" name="Picture 11" descr="c9bb2930-c766-4083-b3bd-2399920fe4b7.jpeg"/>
          <p:cNvPicPr>
            <a:picLocks noChangeAspect="1"/>
          </p:cNvPicPr>
          <p:nvPr/>
        </p:nvPicPr>
        <p:blipFill>
          <a:blip r:embed="rId2" cstate="print"/>
          <a:srcRect l="14883"/>
          <a:stretch>
            <a:fillRect/>
          </a:stretch>
        </p:blipFill>
        <p:spPr>
          <a:xfrm>
            <a:off x="304800" y="2286000"/>
            <a:ext cx="2971800" cy="2208325"/>
          </a:xfrm>
          <a:prstGeom prst="rect">
            <a:avLst/>
          </a:prstGeom>
        </p:spPr>
      </p:pic>
      <p:pic>
        <p:nvPicPr>
          <p:cNvPr id="13" name="Picture 12" descr="7a7cf698-b1f8-40f7-9e80-3f5e3016ca1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2286000"/>
            <a:ext cx="2971800" cy="2228850"/>
          </a:xfrm>
          <a:prstGeom prst="rect">
            <a:avLst/>
          </a:prstGeom>
        </p:spPr>
      </p:pic>
      <p:pic>
        <p:nvPicPr>
          <p:cNvPr id="11" name="Content Placeholder 10" descr="6c73c5ad-2113-42d6-af3d-65f8881b86ff.jpe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12606" t="3317"/>
          <a:stretch>
            <a:fillRect/>
          </a:stretch>
        </p:blipFill>
        <p:spPr>
          <a:xfrm>
            <a:off x="6248400" y="2286000"/>
            <a:ext cx="2677064" cy="2221230"/>
          </a:xfrm>
        </p:spPr>
      </p:pic>
      <p:pic>
        <p:nvPicPr>
          <p:cNvPr id="14" name="Picture 13" descr="5bfab324-f508-4c09-84d7-367442d1d0e0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" y="4495800"/>
            <a:ext cx="2971800" cy="2228850"/>
          </a:xfrm>
          <a:prstGeom prst="rect">
            <a:avLst/>
          </a:prstGeom>
        </p:spPr>
      </p:pic>
      <p:pic>
        <p:nvPicPr>
          <p:cNvPr id="15" name="Picture 14" descr="e412da24-42ff-4b69-8914-e2504f7dd3d7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51200" y="4495800"/>
            <a:ext cx="2921000" cy="2190750"/>
          </a:xfrm>
          <a:prstGeom prst="rect">
            <a:avLst/>
          </a:prstGeom>
        </p:spPr>
      </p:pic>
      <p:pic>
        <p:nvPicPr>
          <p:cNvPr id="17" name="Picture 16" descr="1a0ec71b-6dc2-401d-875a-0f13fe73fdd0.jpeg"/>
          <p:cNvPicPr>
            <a:picLocks noChangeAspect="1"/>
          </p:cNvPicPr>
          <p:nvPr/>
        </p:nvPicPr>
        <p:blipFill>
          <a:blip r:embed="rId7" cstate="print"/>
          <a:srcRect t="-283" b="15038"/>
          <a:stretch>
            <a:fillRect/>
          </a:stretch>
        </p:blipFill>
        <p:spPr>
          <a:xfrm>
            <a:off x="6172200" y="4495800"/>
            <a:ext cx="2683329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939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4E92A2-8A8B-4D1A-9D7B-33209ECC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b="1" dirty="0"/>
              <a:t>“Seeds of Security”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1737F05-2829-44E6-8CE3-34E3AE36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5257800" cy="5211925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Grow container gardens: hands-on  instruction</a:t>
            </a:r>
            <a:endParaRPr lang="en-US" sz="800" dirty="0">
              <a:solidFill>
                <a:schemeClr val="tx2"/>
              </a:solidFill>
            </a:endParaRPr>
          </a:p>
          <a:p>
            <a:endParaRPr lang="en-US" sz="8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Provision of school hydroponics and/or aquaponics, work in school gardens </a:t>
            </a:r>
            <a:endParaRPr lang="en-US" sz="800" dirty="0">
              <a:solidFill>
                <a:schemeClr val="tx2"/>
              </a:solidFill>
            </a:endParaRPr>
          </a:p>
          <a:p>
            <a:endParaRPr lang="en-US" sz="8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Intro to composting; start school compost pile/container </a:t>
            </a:r>
            <a:endParaRPr lang="en-US" sz="800" dirty="0">
              <a:solidFill>
                <a:schemeClr val="tx2"/>
              </a:solidFill>
            </a:endParaRPr>
          </a:p>
          <a:p>
            <a:endParaRPr lang="en-US" sz="800" dirty="0">
              <a:solidFill>
                <a:schemeClr val="tx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2000" dirty="0">
                <a:solidFill>
                  <a:schemeClr val="tx2"/>
                </a:solidFill>
              </a:rPr>
              <a:t>Help develop nutritious menu items incorporating “crops” </a:t>
            </a:r>
            <a:endParaRPr lang="en-US" sz="800" dirty="0">
              <a:solidFill>
                <a:schemeClr val="tx2"/>
              </a:solidFill>
            </a:endParaRPr>
          </a:p>
          <a:p>
            <a:endParaRPr lang="en-US" sz="8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Sell excess through school marketplaces; help make program self-sufficient</a:t>
            </a:r>
            <a:endParaRPr lang="en-US" sz="800" dirty="0">
              <a:solidFill>
                <a:schemeClr val="tx2"/>
              </a:solidFill>
            </a:endParaRPr>
          </a:p>
          <a:p>
            <a:endParaRPr lang="en-US" sz="8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Create opportunity similar to UN Food &amp; Agriculture Organization’s “Global Chef Challenge” / Create  cookbook</a:t>
            </a:r>
            <a:endParaRPr lang="en-US" sz="800" dirty="0">
              <a:solidFill>
                <a:schemeClr val="tx2"/>
              </a:solidFill>
            </a:endParaRPr>
          </a:p>
          <a:p>
            <a:endParaRPr lang="en-US" sz="8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Field trips to farms, green markets, etc.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BB0446-8068-35DC-01A5-23DDD92CF0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914400"/>
            <a:ext cx="2667000" cy="2667000"/>
          </a:xfrm>
        </p:spPr>
      </p:pic>
      <p:pic>
        <p:nvPicPr>
          <p:cNvPr id="4100" name="Picture 4" descr="C:\Users\Lisa Herbst\Documents\Eco Serendib\IGLA projects\Planet Green Force\Images for Powerpoint\Compost-7-Tips-to-Get-Started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362200"/>
            <a:ext cx="2476500" cy="2476500"/>
          </a:xfrm>
          <a:prstGeom prst="rect">
            <a:avLst/>
          </a:prstGeom>
          <a:noFill/>
        </p:spPr>
      </p:pic>
      <p:pic>
        <p:nvPicPr>
          <p:cNvPr id="1026" name="Picture 2" descr="C:\Users\Lisa Herbst\OneDrive\Documents\Current Projects\Planet Green Force\Photos - more on google drive and phone\Seeds-Of-Security-Gallery51-400x400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4267200"/>
            <a:ext cx="2387600" cy="238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7939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4E92A2-8A8B-4D1A-9D7B-33209ECC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61287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600" b="1" dirty="0"/>
              <a:t>PGF Rollout Plan</a:t>
            </a:r>
            <a:br>
              <a:rPr lang="en-US" sz="3200" b="1" dirty="0"/>
            </a:br>
            <a:br>
              <a:rPr lang="en-US" sz="2700" dirty="0"/>
            </a:br>
            <a:endParaRPr lang="en-US" sz="27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1737F05-2829-44E6-8CE3-34E3AE36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447800"/>
            <a:ext cx="3962400" cy="4907125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Premiere Pilot Program: Ananda College, Sri Lanka</a:t>
            </a:r>
            <a:endParaRPr lang="en-US" sz="800" dirty="0">
              <a:solidFill>
                <a:schemeClr val="tx2"/>
              </a:solidFill>
            </a:endParaRPr>
          </a:p>
          <a:p>
            <a:pPr>
              <a:buNone/>
            </a:pPr>
            <a:endParaRPr lang="en-US" sz="8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Three – Six USVI Schools as a Pilot Project</a:t>
            </a:r>
            <a:endParaRPr lang="en-US" sz="800" dirty="0">
              <a:solidFill>
                <a:schemeClr val="tx2"/>
              </a:solidFill>
            </a:endParaRPr>
          </a:p>
          <a:p>
            <a:endParaRPr lang="en-US" sz="8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With data &amp; success, expansion in Sri Lanka/South Asia</a:t>
            </a:r>
            <a:endParaRPr lang="en-US" sz="800" dirty="0">
              <a:solidFill>
                <a:schemeClr val="tx2"/>
              </a:solidFill>
            </a:endParaRPr>
          </a:p>
          <a:p>
            <a:endParaRPr lang="en-US" sz="8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Simultaneous controlled expansion throughout USVI territory, then growth in U.S.</a:t>
            </a:r>
            <a:endParaRPr lang="en-US" sz="800" dirty="0">
              <a:solidFill>
                <a:schemeClr val="tx2"/>
              </a:solidFill>
            </a:endParaRPr>
          </a:p>
          <a:p>
            <a:pPr>
              <a:buNone/>
            </a:pPr>
            <a:endParaRPr lang="en-US" sz="8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Firm up international partners by soliciting support from UNEP, UN, COP, FAO, etc.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402B2C7-0031-4CE6-20BB-B8AAFCB15F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781800" y="3429000"/>
            <a:ext cx="2133600" cy="2844800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BC0C59-BE00-2EFD-84B3-AABDD585B1F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4191000"/>
            <a:ext cx="1828800" cy="2438400"/>
          </a:xfrm>
          <a:prstGeom prst="rect">
            <a:avLst/>
          </a:prstGeom>
        </p:spPr>
      </p:pic>
      <p:pic>
        <p:nvPicPr>
          <p:cNvPr id="7170" name="Picture 2" descr="C:\Users\Lisa Herbst\Documents\Eco Serendib\IGLA projects\Planet Green Force\Images for Powerpoint\instructionharithFB295063116_10160305692658054_6978451834925664689_n.jpg"/>
          <p:cNvPicPr>
            <a:picLocks noChangeAspect="1" noChangeArrowheads="1"/>
          </p:cNvPicPr>
          <p:nvPr/>
        </p:nvPicPr>
        <p:blipFill>
          <a:blip r:embed="rId4" cstate="print"/>
          <a:srcRect l="20000" r="17143"/>
          <a:stretch>
            <a:fillRect/>
          </a:stretch>
        </p:blipFill>
        <p:spPr bwMode="auto">
          <a:xfrm>
            <a:off x="6705600" y="990600"/>
            <a:ext cx="2209800" cy="2109355"/>
          </a:xfrm>
          <a:prstGeom prst="rect">
            <a:avLst/>
          </a:prstGeom>
          <a:noFill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41196B-AA1B-448B-89CE-9979E6961F1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84546" y="6062522"/>
            <a:ext cx="759454" cy="7954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488443-00E7-6C78-669B-3F067E14B7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95"/>
          <a:stretch>
            <a:fillRect/>
          </a:stretch>
        </p:blipFill>
        <p:spPr>
          <a:xfrm>
            <a:off x="4343400" y="2209800"/>
            <a:ext cx="2743200" cy="207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47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5D37A-E79A-4364-B31B-2F8B648D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1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4617B"/>
                </a:solidFill>
              </a:rPr>
              <a:t>Birth of Planet Green Force</a:t>
            </a:r>
            <a:br>
              <a:rPr lang="en-US" sz="4000" b="1" dirty="0">
                <a:solidFill>
                  <a:srgbClr val="04617B"/>
                </a:solidFill>
              </a:rPr>
            </a:br>
            <a:r>
              <a:rPr lang="en-US" sz="4000" b="1" dirty="0">
                <a:solidFill>
                  <a:srgbClr val="04617B"/>
                </a:solidFill>
              </a:rPr>
              <a:t>at Ananda College </a:t>
            </a:r>
            <a:br>
              <a:rPr lang="en-US" sz="4000" b="1" dirty="0">
                <a:solidFill>
                  <a:srgbClr val="04617B"/>
                </a:solidFill>
              </a:rPr>
            </a:br>
            <a:r>
              <a:rPr lang="en-US" sz="3200" b="1" i="1" dirty="0">
                <a:solidFill>
                  <a:srgbClr val="04617B"/>
                </a:solidFill>
              </a:rPr>
              <a:t>Theory into Practice</a:t>
            </a:r>
            <a:br>
              <a:rPr lang="en-US" sz="4000" b="1" dirty="0">
                <a:solidFill>
                  <a:srgbClr val="04617B"/>
                </a:solidFill>
              </a:rPr>
            </a:br>
            <a:endParaRPr lang="en-US" sz="26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052BEE-32EB-4603-B3F8-456166D78E3E}"/>
              </a:ext>
            </a:extLst>
          </p:cNvPr>
          <p:cNvSpPr txBox="1"/>
          <p:nvPr/>
        </p:nvSpPr>
        <p:spPr>
          <a:xfrm>
            <a:off x="990600" y="6477000"/>
            <a:ext cx="716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      </a:t>
            </a:r>
            <a:endParaRPr lang="en-US" sz="2400" b="1" i="1" dirty="0"/>
          </a:p>
        </p:txBody>
      </p:sp>
      <p:pic>
        <p:nvPicPr>
          <p:cNvPr id="9" name="Picture 8" descr="3e48aaf5-4422-4ac8-b3ce-3a1e1bdbbc32.jpeg"/>
          <p:cNvPicPr>
            <a:picLocks noChangeAspect="1"/>
          </p:cNvPicPr>
          <p:nvPr/>
        </p:nvPicPr>
        <p:blipFill>
          <a:blip r:embed="rId2" cstate="print"/>
          <a:srcRect t="26667"/>
          <a:stretch>
            <a:fillRect/>
          </a:stretch>
        </p:blipFill>
        <p:spPr>
          <a:xfrm>
            <a:off x="152400" y="2438400"/>
            <a:ext cx="4953000" cy="2724150"/>
          </a:xfrm>
          <a:prstGeom prst="rect">
            <a:avLst/>
          </a:prstGeom>
        </p:spPr>
      </p:pic>
      <p:pic>
        <p:nvPicPr>
          <p:cNvPr id="7" name="Picture 6" descr="3e48aaf5-4422-4ac8-b3ce-3a1e1bdbbc3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0" y="2362200"/>
            <a:ext cx="3614664" cy="435973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993CC69-6CDF-0FD7-36B0-D8442F6B0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t="28070"/>
          <a:stretch>
            <a:fillRect/>
          </a:stretch>
        </p:blipFill>
        <p:spPr>
          <a:xfrm>
            <a:off x="990600" y="4572000"/>
            <a:ext cx="3935843" cy="2123285"/>
          </a:xfrm>
        </p:spPr>
      </p:pic>
    </p:spTree>
    <p:extLst>
      <p:ext uri="{BB962C8B-B14F-4D97-AF65-F5344CB8AC3E}">
        <p14:creationId xmlns:p14="http://schemas.microsoft.com/office/powerpoint/2010/main" val="638015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4E92A2-8A8B-4D1A-9D7B-33209ECC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3687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600" b="1" dirty="0"/>
              <a:t>Ananda PGF Master Plan</a:t>
            </a:r>
            <a:br>
              <a:rPr lang="en-US" sz="3200" b="1" dirty="0"/>
            </a:br>
            <a:br>
              <a:rPr lang="en-US" sz="2700" dirty="0"/>
            </a:br>
            <a:endParaRPr lang="en-US" sz="27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1737F05-2829-44E6-8CE3-34E3AE36F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143000"/>
            <a:ext cx="6172200" cy="521192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>
                <a:solidFill>
                  <a:schemeClr val="tx2"/>
                </a:solidFill>
              </a:rPr>
              <a:t>Activity 1: Seeds of Security</a:t>
            </a:r>
          </a:p>
          <a:p>
            <a:pPr>
              <a:buNone/>
            </a:pPr>
            <a:r>
              <a:rPr lang="en-US" sz="2400" dirty="0">
                <a:solidFill>
                  <a:schemeClr val="tx2"/>
                </a:solidFill>
              </a:rPr>
              <a:t>Activity 2: Green Challenges</a:t>
            </a:r>
          </a:p>
          <a:p>
            <a:pPr>
              <a:buNone/>
            </a:pPr>
            <a:r>
              <a:rPr lang="en-US" sz="2400" dirty="0">
                <a:solidFill>
                  <a:schemeClr val="tx2"/>
                </a:solidFill>
              </a:rPr>
              <a:t>Activity 3: Green Educators</a:t>
            </a:r>
          </a:p>
          <a:p>
            <a:pPr>
              <a:buNone/>
            </a:pPr>
            <a:endParaRPr lang="en-US" sz="8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Activity 4: Green Academies Research Hub</a:t>
            </a:r>
          </a:p>
          <a:p>
            <a:pPr>
              <a:spcBef>
                <a:spcPts val="0"/>
              </a:spcBef>
              <a:buNone/>
            </a:pPr>
            <a:endParaRPr lang="en-US" sz="8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Activity 5: Green Explorers </a:t>
            </a:r>
          </a:p>
          <a:p>
            <a:pPr>
              <a:spcBef>
                <a:spcPts val="0"/>
              </a:spcBef>
              <a:buNone/>
            </a:pPr>
            <a:endParaRPr lang="en-US" sz="8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Activity 6: Eco Advocacy </a:t>
            </a:r>
          </a:p>
          <a:p>
            <a:pPr>
              <a:spcBef>
                <a:spcPts val="0"/>
              </a:spcBef>
              <a:buNone/>
            </a:pPr>
            <a:endParaRPr lang="en-US" sz="8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Activity 7: Eco Voice </a:t>
            </a:r>
          </a:p>
          <a:p>
            <a:pPr>
              <a:spcBef>
                <a:spcPts val="0"/>
              </a:spcBef>
              <a:buNone/>
            </a:pPr>
            <a:endParaRPr lang="en-US" sz="8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Activity 8: Green Melodies </a:t>
            </a:r>
          </a:p>
          <a:p>
            <a:pPr>
              <a:spcBef>
                <a:spcPts val="0"/>
              </a:spcBef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tx2"/>
                </a:solidFill>
              </a:rPr>
              <a:t> </a:t>
            </a:r>
            <a:endParaRPr lang="en-US" sz="2400" dirty="0">
              <a:solidFill>
                <a:schemeClr val="tx2"/>
              </a:solidFill>
            </a:endParaRPr>
          </a:p>
          <a:p>
            <a:pPr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US" sz="2400" b="1" dirty="0">
                <a:solidFill>
                  <a:schemeClr val="tx2"/>
                </a:solidFill>
              </a:rPr>
              <a:t> </a:t>
            </a:r>
            <a:endParaRPr lang="en-US" sz="2400" dirty="0">
              <a:solidFill>
                <a:schemeClr val="tx2"/>
              </a:solidFill>
            </a:endParaRPr>
          </a:p>
          <a:p>
            <a:pPr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pPr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>
              <a:buNone/>
            </a:pP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7010400" y="3505199"/>
            <a:ext cx="1143000" cy="114300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488443-00E7-6C78-669B-3F067E14B74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34200" y="990600"/>
            <a:ext cx="1736182" cy="3086549"/>
          </a:xfrm>
          <a:prstGeom prst="rect">
            <a:avLst/>
          </a:prstGeom>
        </p:spPr>
      </p:pic>
      <p:pic>
        <p:nvPicPr>
          <p:cNvPr id="13" name="Picture 2" descr="C:\Users\Lisa Herbst\Documents\Eco Serendib\IGLA projects\Planet Green Force\Photos - more on google drive and phone\IMG_388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3581400"/>
            <a:ext cx="3048000" cy="2286000"/>
          </a:xfrm>
          <a:prstGeom prst="rect">
            <a:avLst/>
          </a:prstGeom>
          <a:noFill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41196B-AA1B-448B-89CE-9979E6961F1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4546" y="6062522"/>
            <a:ext cx="759454" cy="795478"/>
          </a:xfrm>
          <a:prstGeom prst="rect">
            <a:avLst/>
          </a:prstGeom>
        </p:spPr>
      </p:pic>
      <p:pic>
        <p:nvPicPr>
          <p:cNvPr id="16386" name="Picture 2" descr="C:\Users\Lisa Herbst\OneDrive\Documents\Current Projects\Planet Green Force\Photos - more on google drive and phone\Additional Photos for 3-2025 powerpoint\Harith's International Day favorites\IMG_5272.JPG"/>
          <p:cNvPicPr>
            <a:picLocks noChangeAspect="1" noChangeArrowheads="1"/>
          </p:cNvPicPr>
          <p:nvPr/>
        </p:nvPicPr>
        <p:blipFill>
          <a:blip r:embed="rId5" cstate="print"/>
          <a:srcRect l="9464"/>
          <a:stretch>
            <a:fillRect/>
          </a:stretch>
        </p:blipFill>
        <p:spPr bwMode="auto">
          <a:xfrm>
            <a:off x="3124200" y="4906570"/>
            <a:ext cx="2895600" cy="17990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0047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5D37A-E79A-4364-B31B-2F8B648D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1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04617B"/>
                </a:solidFill>
              </a:rPr>
              <a:t>Teacher Trainings </a:t>
            </a:r>
            <a:br>
              <a:rPr lang="en-US" sz="4000" b="1" dirty="0">
                <a:solidFill>
                  <a:srgbClr val="04617B"/>
                </a:solidFill>
              </a:rPr>
            </a:br>
            <a:r>
              <a:rPr lang="en-US" sz="3200" b="1" i="1" dirty="0">
                <a:solidFill>
                  <a:srgbClr val="04617B"/>
                </a:solidFill>
              </a:rPr>
              <a:t>Following the Pioneers</a:t>
            </a:r>
            <a:br>
              <a:rPr lang="en-US" sz="4000" b="1" dirty="0">
                <a:solidFill>
                  <a:srgbClr val="04617B"/>
                </a:solidFill>
              </a:rPr>
            </a:br>
            <a:endParaRPr lang="en-US" sz="26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052BEE-32EB-4603-B3F8-456166D78E3E}"/>
              </a:ext>
            </a:extLst>
          </p:cNvPr>
          <p:cNvSpPr txBox="1"/>
          <p:nvPr/>
        </p:nvSpPr>
        <p:spPr>
          <a:xfrm>
            <a:off x="990600" y="6477000"/>
            <a:ext cx="716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      </a:t>
            </a:r>
            <a:endParaRPr lang="en-US" sz="2400" b="1" i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FBA14A-A680-883D-4AF2-A34AB23E873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7942" t="15480" b="16671"/>
          <a:stretch/>
        </p:blipFill>
        <p:spPr>
          <a:xfrm>
            <a:off x="1828800" y="1905000"/>
            <a:ext cx="5334606" cy="2621135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993CC69-6CDF-0FD7-36B0-D8442F6B0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733800" y="4572000"/>
            <a:ext cx="2286000" cy="2286000"/>
          </a:xfrm>
        </p:spPr>
      </p:pic>
      <p:pic>
        <p:nvPicPr>
          <p:cNvPr id="1026" name="Picture 2" descr="https://www.planetgreenforce.org/wp-content/uploads/2024/06/PGF-Teacher-Training_Retreat-Gallery-1000x600-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648200"/>
            <a:ext cx="3200400" cy="1920240"/>
          </a:xfrm>
          <a:prstGeom prst="rect">
            <a:avLst/>
          </a:prstGeom>
          <a:noFill/>
        </p:spPr>
      </p:pic>
      <p:pic>
        <p:nvPicPr>
          <p:cNvPr id="1028" name="Picture 4" descr="https://www.planetgreenforce.org/wp-content/uploads/2024/06/PGF-Teacher-Training_Retreat-Gallery-1000x600-15-1.jpg"/>
          <p:cNvPicPr>
            <a:picLocks noChangeAspect="1" noChangeArrowheads="1"/>
          </p:cNvPicPr>
          <p:nvPr/>
        </p:nvPicPr>
        <p:blipFill>
          <a:blip r:embed="rId5" cstate="print"/>
          <a:srcRect l="11429"/>
          <a:stretch>
            <a:fillRect/>
          </a:stretch>
        </p:blipFill>
        <p:spPr bwMode="auto">
          <a:xfrm>
            <a:off x="6248400" y="4724400"/>
            <a:ext cx="2703286" cy="1831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8015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Lisa Herbst\Documents\Eco Serendib\IGLA projects\Planet Green Force\Ananda College Concept\Newsletter articles\Images\Harith's chosen photos\How_well_are_we_doing_2019_Resized_0.jpg"/>
          <p:cNvPicPr>
            <a:picLocks noChangeAspect="1" noChangeArrowheads="1"/>
          </p:cNvPicPr>
          <p:nvPr/>
        </p:nvPicPr>
        <p:blipFill>
          <a:blip r:embed="rId2" cstate="print"/>
          <a:srcRect t="9267" r="8298"/>
          <a:stretch>
            <a:fillRect/>
          </a:stretch>
        </p:blipFill>
        <p:spPr bwMode="auto">
          <a:xfrm>
            <a:off x="533400" y="1066800"/>
            <a:ext cx="3696671" cy="2438400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448F23-7B84-AFCA-AC5B-CC01B20D86D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2284" r="2284"/>
          <a:stretch/>
        </p:blipFill>
        <p:spPr>
          <a:xfrm>
            <a:off x="4343400" y="762000"/>
            <a:ext cx="4572606" cy="2874885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B5B532-7B7A-57D7-C22B-D45D0E1A478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t="2846" b="2846"/>
          <a:stretch/>
        </p:blipFill>
        <p:spPr>
          <a:xfrm>
            <a:off x="228600" y="3962400"/>
            <a:ext cx="4003496" cy="2517074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5812CB-3994-A425-027D-181A706463C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t="2846" b="2846"/>
          <a:stretch/>
        </p:blipFill>
        <p:spPr>
          <a:xfrm>
            <a:off x="4225807" y="3733800"/>
            <a:ext cx="4613999" cy="2900909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5D37A-E79A-4364-B31B-2F8B648D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1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04617B"/>
                </a:solidFill>
              </a:rPr>
              <a:t>CIC Partnership</a:t>
            </a:r>
            <a:br>
              <a:rPr lang="en-US" sz="4000" b="1" dirty="0">
                <a:solidFill>
                  <a:srgbClr val="04617B"/>
                </a:solidFill>
              </a:rPr>
            </a:br>
            <a:r>
              <a:rPr lang="en-US" sz="3200" b="1" i="1" dirty="0">
                <a:solidFill>
                  <a:srgbClr val="04617B"/>
                </a:solidFill>
              </a:rPr>
              <a:t>Sowing the Seeds of Security</a:t>
            </a:r>
            <a:br>
              <a:rPr lang="en-US" sz="4000" b="1" dirty="0">
                <a:solidFill>
                  <a:srgbClr val="04617B"/>
                </a:solidFill>
              </a:rPr>
            </a:br>
            <a:endParaRPr lang="en-US" sz="26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052BEE-32EB-4603-B3F8-456166D78E3E}"/>
              </a:ext>
            </a:extLst>
          </p:cNvPr>
          <p:cNvSpPr txBox="1"/>
          <p:nvPr/>
        </p:nvSpPr>
        <p:spPr>
          <a:xfrm>
            <a:off x="990600" y="6477000"/>
            <a:ext cx="716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      </a:t>
            </a:r>
            <a:endParaRPr lang="en-US" sz="2400" b="1" i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993CC69-6CDF-0FD7-36B0-D8442F6B0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4068765"/>
            <a:ext cx="2091925" cy="2789235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22C155-E33E-1DD4-4D2D-476AE6EF833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2846" r="15724" b="2846"/>
          <a:stretch/>
        </p:blipFill>
        <p:spPr>
          <a:xfrm>
            <a:off x="2590800" y="4299888"/>
            <a:ext cx="3429000" cy="2558112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698" name="Picture 2" descr="https://www.planetgreenforce.org/wp-content/uploads/2024/05/Birth-Of-PGF-At-Ananda-Gallery1-1000x600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752600"/>
            <a:ext cx="4495800" cy="2697480"/>
          </a:xfrm>
          <a:prstGeom prst="rect">
            <a:avLst/>
          </a:prstGeom>
          <a:noFill/>
        </p:spPr>
      </p:pic>
      <p:pic>
        <p:nvPicPr>
          <p:cNvPr id="29700" name="Picture 4" descr="https://www.planetgreenforce.org/wp-content/uploads/2024/05/Birth-Of-PGF-At-Ananda-Gallery5-1000x600-1.jpg"/>
          <p:cNvPicPr>
            <a:picLocks noChangeAspect="1" noChangeArrowheads="1"/>
          </p:cNvPicPr>
          <p:nvPr/>
        </p:nvPicPr>
        <p:blipFill>
          <a:blip r:embed="rId5" cstate="print"/>
          <a:srcRect r="6667"/>
          <a:stretch>
            <a:fillRect/>
          </a:stretch>
        </p:blipFill>
        <p:spPr bwMode="auto">
          <a:xfrm>
            <a:off x="5791200" y="4648200"/>
            <a:ext cx="3200400" cy="2057400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BAB578-E97A-3F3E-0B41-12F390D1B72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t="2846" b="2846"/>
          <a:stretch/>
        </p:blipFill>
        <p:spPr>
          <a:xfrm>
            <a:off x="4724400" y="1752600"/>
            <a:ext cx="4191000" cy="2634962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38015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5D37A-E79A-4364-B31B-2F8B648D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1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4617B"/>
                </a:solidFill>
              </a:rPr>
              <a:t>PGF Center Foundation Stone Laying</a:t>
            </a:r>
            <a:br>
              <a:rPr lang="en-US" sz="4000" b="1" dirty="0">
                <a:solidFill>
                  <a:srgbClr val="04617B"/>
                </a:solidFill>
              </a:rPr>
            </a:br>
            <a:br>
              <a:rPr lang="en-US" sz="4000" b="1" dirty="0">
                <a:solidFill>
                  <a:srgbClr val="04617B"/>
                </a:solidFill>
              </a:rPr>
            </a:br>
            <a:br>
              <a:rPr lang="en-US" sz="4000" b="1" dirty="0">
                <a:solidFill>
                  <a:srgbClr val="04617B"/>
                </a:solidFill>
              </a:rPr>
            </a:br>
            <a:endParaRPr lang="en-US" sz="26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052BEE-32EB-4603-B3F8-456166D78E3E}"/>
              </a:ext>
            </a:extLst>
          </p:cNvPr>
          <p:cNvSpPr txBox="1"/>
          <p:nvPr/>
        </p:nvSpPr>
        <p:spPr>
          <a:xfrm>
            <a:off x="990600" y="6477000"/>
            <a:ext cx="716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      </a:t>
            </a:r>
            <a:endParaRPr lang="en-US" sz="2400" b="1" i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993CC69-6CDF-0FD7-36B0-D8442F6B0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7030"/>
          <a:stretch>
            <a:fillRect/>
          </a:stretch>
        </p:blipFill>
        <p:spPr>
          <a:xfrm>
            <a:off x="228600" y="3606047"/>
            <a:ext cx="2167968" cy="3023353"/>
          </a:xfrm>
        </p:spPr>
      </p:pic>
      <p:pic>
        <p:nvPicPr>
          <p:cNvPr id="32770" name="Picture 2" descr="https://www.planetgreenforce.org/wp-content/uploads/2024/11/PGF-Research-Center-Foundation-Stone-Laying-9-1000x600-1.jpg"/>
          <p:cNvPicPr>
            <a:picLocks noChangeAspect="1" noChangeArrowheads="1"/>
          </p:cNvPicPr>
          <p:nvPr/>
        </p:nvPicPr>
        <p:blipFill>
          <a:blip r:embed="rId3" cstate="print"/>
          <a:srcRect b="10667"/>
          <a:stretch>
            <a:fillRect/>
          </a:stretch>
        </p:blipFill>
        <p:spPr bwMode="auto">
          <a:xfrm>
            <a:off x="4419600" y="1219200"/>
            <a:ext cx="4326101" cy="2318791"/>
          </a:xfrm>
          <a:prstGeom prst="rect">
            <a:avLst/>
          </a:prstGeom>
          <a:noFill/>
        </p:spPr>
      </p:pic>
      <p:pic>
        <p:nvPicPr>
          <p:cNvPr id="32771" name="Picture 3" descr="C:\Users\Lisa Herbst\OneDrive\Documents\Current Projects\Planet Green Force\Photos - more on google drive and phone\26461ef0-7b31-475a-937b-d48b539edb97 (1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219200"/>
            <a:ext cx="3419475" cy="2569330"/>
          </a:xfrm>
          <a:prstGeom prst="rect">
            <a:avLst/>
          </a:prstGeom>
          <a:noFill/>
        </p:spPr>
      </p:pic>
      <p:pic>
        <p:nvPicPr>
          <p:cNvPr id="32773" name="Picture 5" descr="https://www.planetgreenforce.org/wp-content/uploads/2024/11/PGF-Research-Center-Foundation-Stone-Laying-6-1000x600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4495800"/>
            <a:ext cx="3048000" cy="1828800"/>
          </a:xfrm>
          <a:prstGeom prst="rect">
            <a:avLst/>
          </a:prstGeom>
          <a:noFill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A6D6BC-62FB-2D4A-74E9-890EAD85550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t="2909" b="2909"/>
          <a:stretch/>
        </p:blipFill>
        <p:spPr>
          <a:xfrm>
            <a:off x="2362200" y="4267200"/>
            <a:ext cx="3429606" cy="2156259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38015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5D37A-E79A-4364-B31B-2F8B648D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1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4617B"/>
                </a:solidFill>
              </a:rPr>
              <a:t>PGF Art Exhibit at Ananda College</a:t>
            </a:r>
            <a:br>
              <a:rPr lang="en-US" sz="4000" b="1" dirty="0">
                <a:solidFill>
                  <a:srgbClr val="04617B"/>
                </a:solidFill>
              </a:rPr>
            </a:br>
            <a:r>
              <a:rPr lang="en-US" sz="3200" b="1" i="1" dirty="0">
                <a:solidFill>
                  <a:srgbClr val="04617B"/>
                </a:solidFill>
              </a:rPr>
              <a:t>Advocacy through Art</a:t>
            </a:r>
            <a:br>
              <a:rPr lang="en-US" sz="4000" b="1" dirty="0">
                <a:solidFill>
                  <a:srgbClr val="04617B"/>
                </a:solidFill>
              </a:rPr>
            </a:br>
            <a:endParaRPr lang="en-US" sz="26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052BEE-32EB-4603-B3F8-456166D78E3E}"/>
              </a:ext>
            </a:extLst>
          </p:cNvPr>
          <p:cNvSpPr txBox="1"/>
          <p:nvPr/>
        </p:nvSpPr>
        <p:spPr>
          <a:xfrm>
            <a:off x="990600" y="6477000"/>
            <a:ext cx="716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      </a:t>
            </a:r>
            <a:endParaRPr lang="en-US" sz="2400" b="1" i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993CC69-6CDF-0FD7-36B0-D8442F6B0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4267200"/>
            <a:ext cx="1787125" cy="2382835"/>
          </a:xfrm>
        </p:spPr>
      </p:pic>
      <p:pic>
        <p:nvPicPr>
          <p:cNvPr id="34818" name="Picture 2" descr="https://www.planetgreenforce.org/wp-content/uploads/2024/11/PGF-Art-Exhibit-at-Ananda-College-10-1000x600-1.jpg"/>
          <p:cNvPicPr>
            <a:picLocks noChangeAspect="1" noChangeArrowheads="1"/>
          </p:cNvPicPr>
          <p:nvPr/>
        </p:nvPicPr>
        <p:blipFill>
          <a:blip r:embed="rId3" cstate="print"/>
          <a:srcRect b="10667"/>
          <a:stretch>
            <a:fillRect/>
          </a:stretch>
        </p:blipFill>
        <p:spPr bwMode="auto">
          <a:xfrm>
            <a:off x="1905000" y="1524000"/>
            <a:ext cx="5413375" cy="2901569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32C5B6-D4F2-9D30-9190-D2B20B6A417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0800" y="4648200"/>
            <a:ext cx="2514600" cy="1885950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49D424-A1F5-62EE-4A61-B24C042880F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t="2846" b="2846"/>
          <a:stretch/>
        </p:blipFill>
        <p:spPr>
          <a:xfrm>
            <a:off x="2743200" y="4495800"/>
            <a:ext cx="3443404" cy="2164934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38015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5D37A-E79A-4364-B31B-2F8B648D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1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04617B"/>
                </a:solidFill>
              </a:rPr>
              <a:t>Working Collaboratively Toward </a:t>
            </a:r>
            <a:br>
              <a:rPr lang="en-US" sz="3600" b="1" dirty="0">
                <a:solidFill>
                  <a:srgbClr val="04617B"/>
                </a:solidFill>
              </a:rPr>
            </a:br>
            <a:r>
              <a:rPr lang="en-US" sz="3600" b="1" dirty="0">
                <a:solidFill>
                  <a:srgbClr val="04617B"/>
                </a:solidFill>
              </a:rPr>
              <a:t>A Cleaner World</a:t>
            </a:r>
            <a:br>
              <a:rPr lang="en-US" sz="4000" b="1" dirty="0">
                <a:solidFill>
                  <a:srgbClr val="04617B"/>
                </a:solidFill>
              </a:rPr>
            </a:br>
            <a:endParaRPr lang="en-US" sz="26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052BEE-32EB-4603-B3F8-456166D78E3E}"/>
              </a:ext>
            </a:extLst>
          </p:cNvPr>
          <p:cNvSpPr txBox="1"/>
          <p:nvPr/>
        </p:nvSpPr>
        <p:spPr>
          <a:xfrm>
            <a:off x="990600" y="6477000"/>
            <a:ext cx="716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      </a:t>
            </a:r>
            <a:endParaRPr lang="en-US" sz="2400" b="1" i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993CC69-6CDF-0FD7-36B0-D8442F6B0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004"/>
          <a:stretch>
            <a:fillRect/>
          </a:stretch>
        </p:blipFill>
        <p:spPr>
          <a:xfrm>
            <a:off x="381000" y="4343400"/>
            <a:ext cx="3893711" cy="2286000"/>
          </a:xfrm>
        </p:spPr>
      </p:pic>
      <p:pic>
        <p:nvPicPr>
          <p:cNvPr id="35842" name="Picture 2" descr="C:\Users\Lisa Herbst\OneDrive\Documents\Current Projects\Planet Green Force\Photos - more on google drive and phone\More photos for Sandy\905637cb-5a1b-4e1c-afc8-9fe5295da8a7.jpeg"/>
          <p:cNvPicPr>
            <a:picLocks noChangeAspect="1" noChangeArrowheads="1"/>
          </p:cNvPicPr>
          <p:nvPr/>
        </p:nvPicPr>
        <p:blipFill>
          <a:blip r:embed="rId3" cstate="print"/>
          <a:srcRect b="19479"/>
          <a:stretch>
            <a:fillRect/>
          </a:stretch>
        </p:blipFill>
        <p:spPr bwMode="auto">
          <a:xfrm>
            <a:off x="2057400" y="1600200"/>
            <a:ext cx="5092700" cy="2732084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041801-FEA5-EB10-27B0-E8F6C47948E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3119" t="4150" r="3119" b="9267"/>
          <a:stretch/>
        </p:blipFill>
        <p:spPr>
          <a:xfrm>
            <a:off x="4495800" y="4114800"/>
            <a:ext cx="4267806" cy="2533525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38015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5D37A-E79A-4364-B31B-2F8B648D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1"/>
          </a:xfrm>
        </p:spPr>
        <p:txBody>
          <a:bodyPr anchor="t">
            <a:normAutofit/>
          </a:bodyPr>
          <a:lstStyle/>
          <a:p>
            <a:pPr algn="ctr"/>
            <a:r>
              <a:rPr lang="en-US" sz="3600" b="1" dirty="0">
                <a:solidFill>
                  <a:srgbClr val="04617B"/>
                </a:solidFill>
              </a:rPr>
              <a:t>Nutritious &amp; DELICIOUS Creations </a:t>
            </a:r>
            <a:br>
              <a:rPr lang="en-US" sz="4000" b="1" dirty="0">
                <a:solidFill>
                  <a:srgbClr val="04617B"/>
                </a:solidFill>
              </a:rPr>
            </a:br>
            <a:endParaRPr lang="en-US" sz="26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052BEE-32EB-4603-B3F8-456166D78E3E}"/>
              </a:ext>
            </a:extLst>
          </p:cNvPr>
          <p:cNvSpPr txBox="1"/>
          <p:nvPr/>
        </p:nvSpPr>
        <p:spPr>
          <a:xfrm>
            <a:off x="990600" y="6477000"/>
            <a:ext cx="716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      </a:t>
            </a:r>
            <a:endParaRPr lang="en-US" sz="2400" b="1" i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993CC69-6CDF-0FD7-36B0-D8442F6B0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3333"/>
          <a:stretch>
            <a:fillRect/>
          </a:stretch>
        </p:blipFill>
        <p:spPr>
          <a:xfrm>
            <a:off x="580396" y="4114800"/>
            <a:ext cx="3478343" cy="2514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261E51-7B61-5D07-6D19-896C0524B71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2861" b="13175"/>
          <a:stretch/>
        </p:blipFill>
        <p:spPr>
          <a:xfrm>
            <a:off x="1752600" y="1143000"/>
            <a:ext cx="5715606" cy="3200400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0A3D2D-81BD-5BB4-C75D-6AD6388ECFE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t="2861" b="11509"/>
          <a:stretch/>
        </p:blipFill>
        <p:spPr>
          <a:xfrm>
            <a:off x="4419600" y="4191000"/>
            <a:ext cx="4270055" cy="2438399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38015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5D37A-E79A-4364-B31B-2F8B648D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1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04617B"/>
                </a:solidFill>
              </a:rPr>
              <a:t>International Day of GREENING Education</a:t>
            </a:r>
            <a:br>
              <a:rPr lang="en-US" sz="3600" b="1" dirty="0">
                <a:solidFill>
                  <a:srgbClr val="04617B"/>
                </a:solidFill>
              </a:rPr>
            </a:br>
            <a:r>
              <a:rPr lang="en-US" sz="3600" b="1" dirty="0">
                <a:solidFill>
                  <a:srgbClr val="04617B"/>
                </a:solidFill>
              </a:rPr>
              <a:t>&amp; </a:t>
            </a:r>
            <a:r>
              <a:rPr lang="en-US" sz="3600" b="1" dirty="0" err="1">
                <a:solidFill>
                  <a:srgbClr val="04617B"/>
                </a:solidFill>
              </a:rPr>
              <a:t>Chaya</a:t>
            </a:r>
            <a:r>
              <a:rPr lang="en-US" sz="3600" b="1" dirty="0">
                <a:solidFill>
                  <a:srgbClr val="04617B"/>
                </a:solidFill>
              </a:rPr>
              <a:t> Presentation</a:t>
            </a:r>
            <a:br>
              <a:rPr lang="en-US" sz="4000" b="1" dirty="0">
                <a:solidFill>
                  <a:srgbClr val="04617B"/>
                </a:solidFill>
              </a:rPr>
            </a:br>
            <a:r>
              <a:rPr lang="en-US" sz="3200" b="1" i="1" dirty="0">
                <a:solidFill>
                  <a:srgbClr val="04617B"/>
                </a:solidFill>
              </a:rPr>
              <a:t>With UNESCO </a:t>
            </a:r>
            <a:r>
              <a:rPr lang="en-US" sz="3200" b="1" i="1" dirty="0" err="1">
                <a:solidFill>
                  <a:srgbClr val="04617B"/>
                </a:solidFill>
              </a:rPr>
              <a:t>ASPNet</a:t>
            </a:r>
            <a:r>
              <a:rPr lang="en-US" sz="3200" b="1" i="1" dirty="0">
                <a:solidFill>
                  <a:srgbClr val="04617B"/>
                </a:solidFill>
              </a:rPr>
              <a:t> Schools</a:t>
            </a:r>
            <a:br>
              <a:rPr lang="en-US" sz="4000" b="1" dirty="0">
                <a:solidFill>
                  <a:srgbClr val="04617B"/>
                </a:solidFill>
              </a:rPr>
            </a:br>
            <a:br>
              <a:rPr lang="en-US" sz="4000" b="1" dirty="0">
                <a:solidFill>
                  <a:srgbClr val="04617B"/>
                </a:solidFill>
              </a:rPr>
            </a:br>
            <a:endParaRPr lang="en-US" sz="26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052BEE-32EB-4603-B3F8-456166D78E3E}"/>
              </a:ext>
            </a:extLst>
          </p:cNvPr>
          <p:cNvSpPr txBox="1"/>
          <p:nvPr/>
        </p:nvSpPr>
        <p:spPr>
          <a:xfrm>
            <a:off x="990600" y="6477000"/>
            <a:ext cx="716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      </a:t>
            </a:r>
            <a:endParaRPr lang="en-US" sz="2400" b="1" i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993CC69-6CDF-0FD7-36B0-D8442F6B0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4572000"/>
            <a:ext cx="3749276" cy="2108967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0A3D2D-81BD-5BB4-C75D-6AD6388ECFE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8594" y="4572000"/>
            <a:ext cx="3793066" cy="2133600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866" name="Picture 2" descr="C:\Users\Lisa Herbst\OneDrive\Documents\Current Projects\Planet Green Force\Photos - more on google drive and phone\Additional Photos for 3-2025 powerpoint\d4a1397c-03cf-4722-85d9-9127804a708e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209800"/>
            <a:ext cx="3886200" cy="2185988"/>
          </a:xfrm>
          <a:prstGeom prst="rect">
            <a:avLst/>
          </a:prstGeom>
          <a:noFill/>
        </p:spPr>
      </p:pic>
      <p:pic>
        <p:nvPicPr>
          <p:cNvPr id="36867" name="Picture 3" descr="C:\Users\Lisa Herbst\OneDrive\Documents\Current Projects\Planet Green Force\Photos - more on google drive and phone\Additional Photos for 3-2025 powerpoint\IMG_5088.JPG"/>
          <p:cNvPicPr>
            <a:picLocks noChangeAspect="1" noChangeArrowheads="1"/>
          </p:cNvPicPr>
          <p:nvPr/>
        </p:nvPicPr>
        <p:blipFill>
          <a:blip r:embed="rId5" cstate="print"/>
          <a:srcRect l="3509"/>
          <a:stretch>
            <a:fillRect/>
          </a:stretch>
        </p:blipFill>
        <p:spPr bwMode="auto">
          <a:xfrm>
            <a:off x="4648200" y="2133600"/>
            <a:ext cx="3886200" cy="22654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8015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Lisa Herbst\OneDrive\Documents\Current Projects\Planet Green Force\Photos - more on google drive and phone\Additional Photos for 3-2025 powerpoint\chaya.jpg"/>
          <p:cNvPicPr>
            <a:picLocks noChangeAspect="1" noChangeArrowheads="1"/>
          </p:cNvPicPr>
          <p:nvPr/>
        </p:nvPicPr>
        <p:blipFill>
          <a:blip r:embed="rId2" cstate="print"/>
          <a:srcRect r="10219"/>
          <a:stretch>
            <a:fillRect/>
          </a:stretch>
        </p:blipFill>
        <p:spPr bwMode="auto">
          <a:xfrm>
            <a:off x="533400" y="228600"/>
            <a:ext cx="3429000" cy="2864470"/>
          </a:xfrm>
          <a:prstGeom prst="rect">
            <a:avLst/>
          </a:prstGeom>
          <a:noFill/>
        </p:spPr>
      </p:pic>
      <p:pic>
        <p:nvPicPr>
          <p:cNvPr id="37891" name="Picture 3" descr="C:\Users\Lisa Herbst\OneDrive\Documents\Current Projects\Planet Green Force\Photos - more on google drive and phone\Additional Photos for 3-2025 powerpoint\d80ef959-5bee-4ce6-b2da-41421f6c79e5.jpeg"/>
          <p:cNvPicPr>
            <a:picLocks noChangeAspect="1" noChangeArrowheads="1"/>
          </p:cNvPicPr>
          <p:nvPr/>
        </p:nvPicPr>
        <p:blipFill>
          <a:blip r:embed="rId3" cstate="print"/>
          <a:srcRect t="26866" b="14926"/>
          <a:stretch>
            <a:fillRect/>
          </a:stretch>
        </p:blipFill>
        <p:spPr bwMode="auto">
          <a:xfrm>
            <a:off x="4724400" y="152400"/>
            <a:ext cx="3295650" cy="2557818"/>
          </a:xfrm>
          <a:prstGeom prst="rect">
            <a:avLst/>
          </a:prstGeom>
          <a:noFill/>
        </p:spPr>
      </p:pic>
      <p:pic>
        <p:nvPicPr>
          <p:cNvPr id="37892" name="Picture 4" descr="C:\Users\Lisa Herbst\OneDrive\Documents\Current Projects\Planet Green Force\Photos - more on google drive and phone\Additional Photos for 3-2025 powerpoint\IMG_5239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04800" y="4419600"/>
            <a:ext cx="3886200" cy="2185987"/>
          </a:xfrm>
          <a:prstGeom prst="rect">
            <a:avLst/>
          </a:prstGeom>
          <a:noFill/>
        </p:spPr>
      </p:pic>
      <p:pic>
        <p:nvPicPr>
          <p:cNvPr id="37893" name="Picture 5" descr="C:\Users\Lisa Herbst\OneDrive\Documents\Current Projects\Planet Green Force\Photos - more on google drive and phone\Additional Photos for 3-2025 powerpoint\IMG_5123.JPG"/>
          <p:cNvPicPr>
            <a:picLocks noChangeAspect="1" noChangeArrowheads="1"/>
          </p:cNvPicPr>
          <p:nvPr/>
        </p:nvPicPr>
        <p:blipFill>
          <a:blip r:embed="rId5" cstate="print"/>
          <a:srcRect r="14035"/>
          <a:stretch>
            <a:fillRect/>
          </a:stretch>
        </p:blipFill>
        <p:spPr bwMode="auto">
          <a:xfrm>
            <a:off x="5683360" y="2286000"/>
            <a:ext cx="3151531" cy="2062163"/>
          </a:xfrm>
          <a:prstGeom prst="rect">
            <a:avLst/>
          </a:prstGeom>
          <a:noFill/>
        </p:spPr>
      </p:pic>
      <p:pic>
        <p:nvPicPr>
          <p:cNvPr id="37895" name="Picture 7" descr="C:\Users\Lisa Herbst\OneDrive\Documents\Current Projects\Planet Green Force\Photos - more on google drive and phone\Additional Photos for 3-2025 powerpoint\IMG_5084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572000" y="4102894"/>
            <a:ext cx="4343400" cy="2443162"/>
          </a:xfrm>
          <a:prstGeom prst="rect">
            <a:avLst/>
          </a:prstGeom>
          <a:noFill/>
        </p:spPr>
      </p:pic>
      <p:pic>
        <p:nvPicPr>
          <p:cNvPr id="4097" name="Picture 1" descr="C:\Users\Lisa Herbst\OneDrive\Documents\Current Projects\Planet Green Force\Photos - more on google drive and phone\Additional Photos for 3-2025 powerpoint\Harith's International Day favorites\IMG_5302.JPG"/>
          <p:cNvPicPr>
            <a:picLocks noChangeAspect="1" noChangeArrowheads="1"/>
          </p:cNvPicPr>
          <p:nvPr/>
        </p:nvPicPr>
        <p:blipFill>
          <a:blip r:embed="rId7" cstate="print"/>
          <a:srcRect l="7407" r="3704"/>
          <a:stretch>
            <a:fillRect/>
          </a:stretch>
        </p:blipFill>
        <p:spPr bwMode="auto">
          <a:xfrm>
            <a:off x="914400" y="2362200"/>
            <a:ext cx="3657600" cy="2314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8961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/>
              <a:t>UNESCO </a:t>
            </a:r>
            <a:r>
              <a:rPr lang="en-US" sz="3200" b="1" dirty="0" err="1"/>
              <a:t>ASPNet</a:t>
            </a:r>
            <a:r>
              <a:rPr lang="en-US" sz="3200" b="1" dirty="0"/>
              <a:t> Students Receiving </a:t>
            </a:r>
            <a:br>
              <a:rPr lang="en-US" sz="3200" b="1" dirty="0"/>
            </a:br>
            <a:r>
              <a:rPr lang="en-US" sz="3200" b="1" i="1" dirty="0"/>
              <a:t>Certificates of Excellence </a:t>
            </a:r>
          </a:p>
        </p:txBody>
      </p:sp>
      <p:pic>
        <p:nvPicPr>
          <p:cNvPr id="41986" name="Picture 2" descr="C:\Users\Lisa Herbst\OneDrive\Documents\Current Projects\Planet Green Force\Photos - more on google drive and phone\Additional Photos for 3-2025 powerpoint\Harith's International Day favorites\IMG_53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399" y="1828800"/>
            <a:ext cx="3928534" cy="2209800"/>
          </a:xfrm>
          <a:prstGeom prst="rect">
            <a:avLst/>
          </a:prstGeom>
          <a:noFill/>
        </p:spPr>
      </p:pic>
      <p:pic>
        <p:nvPicPr>
          <p:cNvPr id="41987" name="Picture 3" descr="C:\Users\Lisa Herbst\OneDrive\Documents\Current Projects\Planet Green Force\Photos - more on google drive and phone\Additional Photos for 3-2025 powerpoint\Harith's International Day favorites\IMG_54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828800"/>
            <a:ext cx="4038600" cy="2271713"/>
          </a:xfrm>
          <a:prstGeom prst="rect">
            <a:avLst/>
          </a:prstGeom>
          <a:noFill/>
        </p:spPr>
      </p:pic>
      <p:pic>
        <p:nvPicPr>
          <p:cNvPr id="41988" name="Picture 4" descr="C:\Users\Lisa Herbst\OneDrive\Documents\Current Projects\Planet Green Force\Photos - more on google drive and phone\Additional Photos for 3-2025 powerpoint\Harith's International Day favorites\IMG_54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267200"/>
            <a:ext cx="4013200" cy="2257425"/>
          </a:xfrm>
          <a:prstGeom prst="rect">
            <a:avLst/>
          </a:prstGeom>
          <a:noFill/>
        </p:spPr>
      </p:pic>
      <p:pic>
        <p:nvPicPr>
          <p:cNvPr id="41989" name="Picture 5" descr="C:\Users\Lisa Herbst\OneDrive\Documents\Current Projects\Planet Green Force\Photos - more on google drive and phone\Additional Photos for 3-2025 powerpoint\Harith's International Day favorites\IMG_54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4191000"/>
            <a:ext cx="4114800" cy="2314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5D37A-E79A-4364-B31B-2F8B648D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1"/>
            <a:ext cx="8229600" cy="7620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04617B"/>
                </a:solidFill>
              </a:rPr>
              <a:t>Field Trip to </a:t>
            </a:r>
            <a:r>
              <a:rPr lang="en-US" sz="3600" b="1" dirty="0" err="1">
                <a:solidFill>
                  <a:srgbClr val="04617B"/>
                </a:solidFill>
              </a:rPr>
              <a:t>Sinharaja</a:t>
            </a:r>
            <a:r>
              <a:rPr lang="en-US" sz="3600" b="1" dirty="0">
                <a:solidFill>
                  <a:srgbClr val="04617B"/>
                </a:solidFill>
              </a:rPr>
              <a:t> Rainforest</a:t>
            </a:r>
            <a:br>
              <a:rPr lang="en-US" sz="4000" b="1" dirty="0">
                <a:solidFill>
                  <a:srgbClr val="04617B"/>
                </a:solidFill>
              </a:rPr>
            </a:br>
            <a:br>
              <a:rPr lang="en-US" sz="4000" b="1" dirty="0">
                <a:solidFill>
                  <a:srgbClr val="04617B"/>
                </a:solidFill>
              </a:rPr>
            </a:br>
            <a:endParaRPr lang="en-US" sz="26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052BEE-32EB-4603-B3F8-456166D78E3E}"/>
              </a:ext>
            </a:extLst>
          </p:cNvPr>
          <p:cNvSpPr txBox="1"/>
          <p:nvPr/>
        </p:nvSpPr>
        <p:spPr>
          <a:xfrm>
            <a:off x="990600" y="6477000"/>
            <a:ext cx="716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      </a:t>
            </a:r>
            <a:endParaRPr lang="en-US" sz="2400" b="1" i="1" dirty="0"/>
          </a:p>
        </p:txBody>
      </p:sp>
      <p:pic>
        <p:nvPicPr>
          <p:cNvPr id="36866" name="Picture 2" descr="C:\Users\Lisa Herbst\OneDrive\Documents\Current Projects\Planet Green Force\Photos - more on google drive and phone\Additional Photos for 3-2025 powerpoint\d4a1397c-03cf-4722-85d9-9127804a708e.jpeg"/>
          <p:cNvPicPr>
            <a:picLocks noChangeAspect="1" noChangeArrowheads="1"/>
          </p:cNvPicPr>
          <p:nvPr/>
        </p:nvPicPr>
        <p:blipFill>
          <a:blip r:embed="rId2" cstate="print"/>
          <a:srcRect b="15507"/>
          <a:stretch>
            <a:fillRect/>
          </a:stretch>
        </p:blipFill>
        <p:spPr bwMode="auto">
          <a:xfrm>
            <a:off x="4114802" y="3635016"/>
            <a:ext cx="4876797" cy="3090422"/>
          </a:xfrm>
          <a:prstGeom prst="rect">
            <a:avLst/>
          </a:prstGeom>
          <a:noFill/>
        </p:spPr>
      </p:pic>
      <p:pic>
        <p:nvPicPr>
          <p:cNvPr id="36867" name="Picture 3" descr="C:\Users\Lisa Herbst\OneDrive\Documents\Current Projects\Planet Green Force\Photos - more on google drive and phone\Additional Photos for 3-2025 powerpoint\IMG_5088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6200" y="1206045"/>
            <a:ext cx="5181600" cy="3886201"/>
          </a:xfrm>
          <a:prstGeom prst="rect">
            <a:avLst/>
          </a:prstGeom>
          <a:noFill/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993CC69-6CDF-0FD7-36B0-D8442F6B0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6553201" y="1494735"/>
            <a:ext cx="2133600" cy="3182996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463208-824B-DBF1-3C7F-AF16FE3114D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403" t="7933" r="5403" b="-1106"/>
          <a:stretch>
            <a:fillRect/>
          </a:stretch>
        </p:blipFill>
        <p:spPr>
          <a:xfrm>
            <a:off x="1529007" y="4127573"/>
            <a:ext cx="1886895" cy="26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0155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C8A3B-F118-3DB3-6E50-241B5749D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F4A93-1706-601D-7E12-8A964C864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1"/>
            <a:ext cx="8229600" cy="7620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04617B"/>
                </a:solidFill>
              </a:rPr>
              <a:t>Progress on Ananda’s  Planet Green Force Center  </a:t>
            </a:r>
            <a:br>
              <a:rPr lang="en-US" sz="4000" b="1" dirty="0">
                <a:solidFill>
                  <a:srgbClr val="04617B"/>
                </a:solidFill>
              </a:rPr>
            </a:br>
            <a:br>
              <a:rPr lang="en-US" sz="4000" b="1" dirty="0">
                <a:solidFill>
                  <a:srgbClr val="04617B"/>
                </a:solidFill>
              </a:rPr>
            </a:br>
            <a:endParaRPr lang="en-US" sz="26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6F9EDA-17D4-EA51-A678-3993D9BAC208}"/>
              </a:ext>
            </a:extLst>
          </p:cNvPr>
          <p:cNvSpPr txBox="1"/>
          <p:nvPr/>
        </p:nvSpPr>
        <p:spPr>
          <a:xfrm>
            <a:off x="990600" y="6477000"/>
            <a:ext cx="716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      </a:t>
            </a:r>
            <a:endParaRPr lang="en-US" sz="2400" b="1" i="1" dirty="0"/>
          </a:p>
        </p:txBody>
      </p:sp>
      <p:pic>
        <p:nvPicPr>
          <p:cNvPr id="36867" name="Picture 3">
            <a:extLst>
              <a:ext uri="{FF2B5EF4-FFF2-40B4-BE49-F238E27FC236}">
                <a16:creationId xmlns:a16="http://schemas.microsoft.com/office/drawing/2014/main" id="{AD62AA67-7F0E-26F4-4929-0894A431C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" y="1179684"/>
            <a:ext cx="5181600" cy="3886200"/>
          </a:xfrm>
          <a:prstGeom prst="rect">
            <a:avLst/>
          </a:prstGeom>
          <a:noFill/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A5DFD30-B21A-4C3E-986E-BCCA3C8336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6486" y="3947216"/>
            <a:ext cx="2131933" cy="2725796"/>
          </a:xfrm>
        </p:spPr>
      </p:pic>
      <p:pic>
        <p:nvPicPr>
          <p:cNvPr id="5" name="Picture 4" descr="A person standing on a staircase&#10;&#10;AI-generated content may be incorrect.">
            <a:extLst>
              <a:ext uri="{FF2B5EF4-FFF2-40B4-BE49-F238E27FC236}">
                <a16:creationId xmlns:a16="http://schemas.microsoft.com/office/drawing/2014/main" id="{D588335F-60D3-A2FA-2841-F64B42423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265584"/>
            <a:ext cx="2534981" cy="5363265"/>
          </a:xfrm>
          <a:prstGeom prst="rect">
            <a:avLst/>
          </a:prstGeom>
        </p:spPr>
      </p:pic>
      <p:pic>
        <p:nvPicPr>
          <p:cNvPr id="8" name="Picture 7" descr="A group of men pouring concrete on stairs">
            <a:extLst>
              <a:ext uri="{FF2B5EF4-FFF2-40B4-BE49-F238E27FC236}">
                <a16:creationId xmlns:a16="http://schemas.microsoft.com/office/drawing/2014/main" id="{341E791E-0B4B-08DF-F3FE-3C3A474296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9"/>
          <a:stretch>
            <a:fillRect/>
          </a:stretch>
        </p:blipFill>
        <p:spPr>
          <a:xfrm>
            <a:off x="132018" y="3352799"/>
            <a:ext cx="2076149" cy="333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438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04851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Translation of Climate Science Literacy Posters</a:t>
            </a:r>
            <a:br>
              <a:rPr lang="en-US" sz="3200" b="1" dirty="0"/>
            </a:br>
            <a:r>
              <a:rPr lang="en-US" sz="3200" b="1" dirty="0"/>
              <a:t>into Sinhala</a:t>
            </a:r>
          </a:p>
        </p:txBody>
      </p:sp>
      <p:pic>
        <p:nvPicPr>
          <p:cNvPr id="43010" name="Picture 2" descr="C:\Users\Lisa Herbst\OneDrive\Documents\Current Projects\Planet Green Force\Photos - more on google drive and phone\Climate Science Literacy Posters screenshot.png"/>
          <p:cNvPicPr>
            <a:picLocks noChangeAspect="1" noChangeArrowheads="1"/>
          </p:cNvPicPr>
          <p:nvPr/>
        </p:nvPicPr>
        <p:blipFill>
          <a:blip r:embed="rId2" cstate="print"/>
          <a:srcRect t="6250" b="20313"/>
          <a:stretch>
            <a:fillRect/>
          </a:stretch>
        </p:blipFill>
        <p:spPr bwMode="auto">
          <a:xfrm>
            <a:off x="2514600" y="1905000"/>
            <a:ext cx="4333875" cy="3581400"/>
          </a:xfrm>
          <a:prstGeom prst="rect">
            <a:avLst/>
          </a:prstGeom>
          <a:noFill/>
        </p:spPr>
      </p:pic>
      <p:pic>
        <p:nvPicPr>
          <p:cNvPr id="43011" name="Picture 3" descr="C:\Users\Lisa Herbst\OneDrive\Documents\Current Projects\Planet Green Force\Photos - more on google drive and phone\Climate Science Literacy Posters bottom screensho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5486400"/>
            <a:ext cx="2905125" cy="1009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09600"/>
            <a:ext cx="861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There </a:t>
            </a:r>
            <a:r>
              <a:rPr lang="en-US" sz="3600" b="1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IS a Precedent</a:t>
            </a:r>
            <a:endParaRPr lang="en-US" sz="3600" b="1" dirty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  <a:p>
            <a:pPr algn="ctr"/>
            <a:r>
              <a:rPr lang="en-US" sz="36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Reversing Global Warming IS Possible</a:t>
            </a:r>
          </a:p>
          <a:p>
            <a:pPr algn="ctr"/>
            <a:r>
              <a:rPr lang="en-US" sz="36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YOU Can Make a Difference!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171" t="11458" r="2196" b="6250"/>
          <a:stretch>
            <a:fillRect/>
          </a:stretch>
        </p:blipFill>
        <p:spPr bwMode="auto">
          <a:xfrm>
            <a:off x="228600" y="2438400"/>
            <a:ext cx="8763000" cy="419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5D37A-E79A-4364-B31B-2F8B648D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1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4617B"/>
                </a:solidFill>
              </a:rPr>
              <a:t>Planet Green Force</a:t>
            </a:r>
            <a:br>
              <a:rPr lang="en-US" sz="4000" b="1" dirty="0">
                <a:solidFill>
                  <a:srgbClr val="04617B"/>
                </a:solidFill>
              </a:rPr>
            </a:br>
            <a:r>
              <a:rPr lang="en-US" sz="2600" dirty="0">
                <a:solidFill>
                  <a:srgbClr val="04617B"/>
                </a:solidFill>
              </a:rPr>
              <a:t>“Inspiring &amp; empowering the next generation of GREEN leaders is crucial to building a sustainable future for us all.”</a:t>
            </a:r>
            <a:br>
              <a:rPr lang="en-US" sz="2600" dirty="0">
                <a:solidFill>
                  <a:srgbClr val="04617B"/>
                </a:solidFill>
              </a:rPr>
            </a:br>
            <a:r>
              <a:rPr lang="en-US" sz="2600" dirty="0">
                <a:solidFill>
                  <a:srgbClr val="04617B"/>
                </a:solidFill>
              </a:rPr>
              <a:t> </a:t>
            </a:r>
            <a:r>
              <a:rPr lang="en-US" sz="2600" i="1" dirty="0">
                <a:solidFill>
                  <a:srgbClr val="04617B"/>
                </a:solidFill>
              </a:rPr>
              <a:t>– Harith Wickrema, PGF Founder</a:t>
            </a:r>
            <a:endParaRPr lang="en-US" sz="26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052BEE-32EB-4603-B3F8-456166D78E3E}"/>
              </a:ext>
            </a:extLst>
          </p:cNvPr>
          <p:cNvSpPr txBox="1"/>
          <p:nvPr/>
        </p:nvSpPr>
        <p:spPr>
          <a:xfrm>
            <a:off x="990600" y="59436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Thank You for Your Time</a:t>
            </a:r>
          </a:p>
          <a:p>
            <a:pPr algn="ctr"/>
            <a:r>
              <a:rPr lang="en-US" sz="2400" b="1" i="1" dirty="0">
                <a:solidFill>
                  <a:srgbClr val="04617B"/>
                </a:solidFill>
                <a:latin typeface="Calibri"/>
                <a:ea typeface="+mj-ea"/>
                <a:cs typeface="+mj-cs"/>
                <a:hlinkClick r:id="rId2"/>
              </a:rPr>
              <a:t>www.planetgreenforce.org</a:t>
            </a:r>
            <a:r>
              <a:rPr lang="en-US" sz="2400" b="1" i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 </a:t>
            </a:r>
            <a:endParaRPr lang="en-US" sz="2400" b="1" i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993CC69-6CDF-0FD7-36B0-D8442F6B0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800599" y="2971800"/>
            <a:ext cx="3910195" cy="2199484"/>
          </a:xfr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0993CC69-6CDF-0FD7-36B0-D8442F6B0D0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2971800"/>
            <a:ext cx="3910195" cy="219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0155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10679</TotalTime>
  <Words>903</Words>
  <Application>Microsoft Office PowerPoint</Application>
  <PresentationFormat>On-screen Show (4:3)</PresentationFormat>
  <Paragraphs>150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Constantia</vt:lpstr>
      <vt:lpstr>Wingdings 2</vt:lpstr>
      <vt:lpstr>Flow</vt:lpstr>
      <vt:lpstr>PowerPoint Presentation</vt:lpstr>
      <vt:lpstr>PowerPoint Presentation</vt:lpstr>
      <vt:lpstr>                   Planet Green Force Sustainability League for Youth                Harith Wickrema, Founder                </vt:lpstr>
      <vt:lpstr>Planet Green Force Mission</vt:lpstr>
      <vt:lpstr>School Pride: Ananda College Makes History as Very First Planet Green Force Pilot!</vt:lpstr>
      <vt:lpstr>Key Elements of PGF</vt:lpstr>
      <vt:lpstr>Key Elements of PGF</vt:lpstr>
      <vt:lpstr>Embrace UNESCO Greening Education Partnership Four Pillars</vt:lpstr>
      <vt:lpstr>First Planet Green Force Center to Launch at Ananda College</vt:lpstr>
      <vt:lpstr>PGF Themed Programming: “Seeds of Security”</vt:lpstr>
      <vt:lpstr>“Seeds of Security”</vt:lpstr>
      <vt:lpstr>PGF Rollout Plan  </vt:lpstr>
      <vt:lpstr>Birth of Planet Green Force at Ananda College  Theory into Practice </vt:lpstr>
      <vt:lpstr>Ananda PGF Master Plan  </vt:lpstr>
      <vt:lpstr>Teacher Trainings  Following the Pioneers </vt:lpstr>
      <vt:lpstr>PowerPoint Presentation</vt:lpstr>
      <vt:lpstr>CIC Partnership Sowing the Seeds of Security </vt:lpstr>
      <vt:lpstr>PGF Center Foundation Stone Laying   </vt:lpstr>
      <vt:lpstr>PGF Art Exhibit at Ananda College Advocacy through Art </vt:lpstr>
      <vt:lpstr>Working Collaboratively Toward  A Cleaner World </vt:lpstr>
      <vt:lpstr>Nutritious &amp; DELICIOUS Creations  </vt:lpstr>
      <vt:lpstr>International Day of GREENING Education &amp; Chaya Presentation With UNESCO ASPNet Schools  </vt:lpstr>
      <vt:lpstr>PowerPoint Presentation</vt:lpstr>
      <vt:lpstr>UNESCO ASPNet Students Receiving  Certificates of Excellence </vt:lpstr>
      <vt:lpstr>Field Trip to Sinharaja Rainforest  </vt:lpstr>
      <vt:lpstr>Progress on Ananda’s  Planet Green Force Center    </vt:lpstr>
      <vt:lpstr>Translation of Climate Science Literacy Posters into Sinhala</vt:lpstr>
      <vt:lpstr>PowerPoint Presentation</vt:lpstr>
      <vt:lpstr>Planet Green Force “Inspiring &amp; empowering the next generation of GREEN leaders is crucial to building a sustainable future for us all.”  – Harith Wickrema, PGF Founder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Lisa Gail Herbst</dc:creator>
  <cp:lastModifiedBy>Lisa Herbst</cp:lastModifiedBy>
  <cp:revision>590</cp:revision>
  <dcterms:created xsi:type="dcterms:W3CDTF">2013-07-16T20:58:28Z</dcterms:created>
  <dcterms:modified xsi:type="dcterms:W3CDTF">2025-08-11T18:24:30Z</dcterms:modified>
</cp:coreProperties>
</file>