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0"/>
  </p:notesMasterIdLst>
  <p:sldIdLst>
    <p:sldId id="355" r:id="rId2"/>
    <p:sldId id="352" r:id="rId3"/>
    <p:sldId id="351" r:id="rId4"/>
    <p:sldId id="345" r:id="rId5"/>
    <p:sldId id="354" r:id="rId6"/>
    <p:sldId id="340" r:id="rId7"/>
    <p:sldId id="349" r:id="rId8"/>
    <p:sldId id="342" r:id="rId9"/>
    <p:sldId id="353" r:id="rId10"/>
    <p:sldId id="346" r:id="rId11"/>
    <p:sldId id="347" r:id="rId12"/>
    <p:sldId id="339" r:id="rId13"/>
    <p:sldId id="327" r:id="rId14"/>
    <p:sldId id="356" r:id="rId15"/>
    <p:sldId id="357" r:id="rId16"/>
    <p:sldId id="360" r:id="rId17"/>
    <p:sldId id="359" r:id="rId18"/>
    <p:sldId id="358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Default Section" id="{F14AD746-D40C-4312-ACB6-725EEB923952}">
          <p14:sldIdLst/>
        </p14:section>
        <p14:section name="Untitled Section" id="{158E69F0-2042-4481-85B4-75475844C64B}">
          <p14:sldIdLst/>
        </p14:section>
        <p14:section name="Untitled Section" id="{B3763CAB-4732-4169-89E9-4D24D0ED4B09}">
          <p14:sldIdLst>
            <p14:sldId id="315"/>
            <p14:sldId id="317"/>
            <p14:sldId id="338"/>
            <p14:sldId id="307"/>
            <p14:sldId id="340"/>
            <p14:sldId id="342"/>
            <p14:sldId id="339"/>
            <p14:sldId id="343"/>
            <p14:sldId id="341"/>
            <p14:sldId id="330"/>
            <p14:sldId id="327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33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719"/>
  </p:normalViewPr>
  <p:slideViewPr>
    <p:cSldViewPr>
      <p:cViewPr varScale="1">
        <p:scale>
          <a:sx n="73" d="100"/>
          <a:sy n="73" d="100"/>
        </p:scale>
        <p:origin x="-74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210CC1-1A3F-44EC-8C34-8B98DD473D6D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C0D06C-FF92-4F2F-B985-D1792A904C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02373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0D06C-FF92-4F2F-B985-D1792A904C6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10861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AD33C-6ACF-4FBE-80B8-0DAC00C0EC19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398C-5E97-46E6-BDA5-A533BEF099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AD33C-6ACF-4FBE-80B8-0DAC00C0EC19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398C-5E97-46E6-BDA5-A533BEF099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AD33C-6ACF-4FBE-80B8-0DAC00C0EC19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398C-5E97-46E6-BDA5-A533BEF099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AD33C-6ACF-4FBE-80B8-0DAC00C0EC19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398C-5E97-46E6-BDA5-A533BEF099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AD33C-6ACF-4FBE-80B8-0DAC00C0EC19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398C-5E97-46E6-BDA5-A533BEF099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AD33C-6ACF-4FBE-80B8-0DAC00C0EC19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398C-5E97-46E6-BDA5-A533BEF099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AD33C-6ACF-4FBE-80B8-0DAC00C0EC19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398C-5E97-46E6-BDA5-A533BEF099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AD33C-6ACF-4FBE-80B8-0DAC00C0EC19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398C-5E97-46E6-BDA5-A533BEF099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AD33C-6ACF-4FBE-80B8-0DAC00C0EC19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6A4398C-5E97-46E6-BDA5-A533BEF099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AD33C-6ACF-4FBE-80B8-0DAC00C0EC19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398C-5E97-46E6-BDA5-A533BEF099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AD33C-6ACF-4FBE-80B8-0DAC00C0EC19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398C-5E97-46E6-BDA5-A533BEF099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84AD33C-6ACF-4FBE-80B8-0DAC00C0EC19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6A4398C-5E97-46E6-BDA5-A533BEF0999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_CIPLOajR58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m.youtube.com/watch?si=9XAUWZsohK3Mwv8d&amp;v=_CIPLOajR58&amp;feature=youtu.be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2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eg"/><Relationship Id="rId5" Type="http://schemas.openxmlformats.org/officeDocument/2006/relationships/image" Target="../media/image10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isa Herbst\Documents\Eco Serendib\IGLA projects\Planet Green Force\Logo\PLANET GREEN FORCE (5) crop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381000"/>
            <a:ext cx="5476477" cy="5735637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6400800"/>
            <a:ext cx="9144000" cy="26161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  <a:hlinkClick r:id="rId3"/>
              </a:rPr>
              <a:t>https://youtu.be/_CIPLOajR58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95400" y="6019800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  <a:hlinkClick r:id="rId4"/>
              </a:rPr>
              <a:t>BE THE GREEN SOLUTION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685801"/>
            <a:ext cx="8534400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Planet Green Force Embraces UNESCO Green Academies &amp; Climate Science Literacy </a:t>
            </a:r>
          </a:p>
          <a:p>
            <a:pPr algn="ctr"/>
            <a:endParaRPr lang="en-US" sz="3200" b="1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/>
            </a:r>
            <a:br>
              <a:rPr lang="en-US" dirty="0" smtClean="0">
                <a:solidFill>
                  <a:schemeClr val="tx2"/>
                </a:solidFill>
              </a:rPr>
            </a:br>
            <a:endParaRPr lang="en-US" dirty="0" smtClean="0">
              <a:solidFill>
                <a:schemeClr val="tx2"/>
              </a:solidFill>
            </a:endParaRPr>
          </a:p>
          <a:p>
            <a:pPr algn="ctr"/>
            <a:endParaRPr lang="en-US" sz="3600" b="1" dirty="0" smtClean="0">
              <a:solidFill>
                <a:schemeClr val="tx2"/>
              </a:solidFill>
              <a:latin typeface="+mj-lt"/>
            </a:endParaRPr>
          </a:p>
          <a:p>
            <a:pPr algn="ctr"/>
            <a:r>
              <a:rPr lang="en-US" sz="2000" dirty="0" smtClean="0">
                <a:solidFill>
                  <a:schemeClr val="tx2"/>
                </a:solidFill>
              </a:rPr>
              <a:t> United Nations Educational, Scientific and Cultural Organization</a:t>
            </a:r>
          </a:p>
          <a:p>
            <a:pPr algn="ctr"/>
            <a:endParaRPr lang="en-US" sz="800" dirty="0" smtClean="0">
              <a:solidFill>
                <a:schemeClr val="tx2"/>
              </a:solidFill>
            </a:endParaRPr>
          </a:p>
          <a:p>
            <a:pPr algn="ctr"/>
            <a:r>
              <a:rPr lang="en-US" sz="1600" i="1" dirty="0" smtClean="0">
                <a:solidFill>
                  <a:schemeClr val="tx2"/>
                </a:solidFill>
              </a:rPr>
              <a:t>UNESCO's programs contribute to the achievement of the Sustainable Development Goals defined in the 2030 Agenda, adopted by the UN General Assembly in 2015. They include:</a:t>
            </a:r>
          </a:p>
          <a:p>
            <a:pPr algn="ctr"/>
            <a:endParaRPr lang="en-US" i="1" dirty="0" smtClean="0">
              <a:solidFill>
                <a:schemeClr val="tx2"/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tx2"/>
                </a:solidFill>
                <a:latin typeface="+mj-lt"/>
              </a:rPr>
              <a:t>UNESCO Green Academies</a:t>
            </a:r>
          </a:p>
          <a:p>
            <a:pPr algn="ctr"/>
            <a:r>
              <a:rPr lang="en-US" sz="1600" i="1" dirty="0" smtClean="0">
                <a:solidFill>
                  <a:schemeClr val="tx2"/>
                </a:solidFill>
              </a:rPr>
              <a:t>Engaging young people &amp; their communities to transform existing buildings, for example schools, into climate-resilient structures, equipped with simple, affordable &amp; replicable changes.</a:t>
            </a:r>
          </a:p>
          <a:p>
            <a:pPr algn="ctr"/>
            <a:endParaRPr lang="en-US" sz="1600" i="1" dirty="0" smtClean="0">
              <a:solidFill>
                <a:schemeClr val="tx2"/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tx2"/>
                </a:solidFill>
                <a:latin typeface="+mj-lt"/>
              </a:rPr>
              <a:t>Climate Science Literacy</a:t>
            </a:r>
          </a:p>
          <a:p>
            <a:pPr algn="ctr"/>
            <a:r>
              <a:rPr lang="en-US" sz="1600" i="1" dirty="0" smtClean="0">
                <a:solidFill>
                  <a:schemeClr val="tx2"/>
                </a:solidFill>
              </a:rPr>
              <a:t>Ensuring the next generation is climate science literate &amp; understands  how it must inform our way of life in order to protect it.</a:t>
            </a:r>
          </a:p>
          <a:p>
            <a:pPr algn="ctr"/>
            <a:endParaRPr lang="en-US" dirty="0" smtClean="0">
              <a:solidFill>
                <a:schemeClr val="tx2"/>
              </a:solidFill>
            </a:endParaRPr>
          </a:p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1026" name="Picture 2" descr="C:\Users\Lisa Herbst\Documents\Eco Serendib\IGLA projects\Presentations\PGF Sri Lanka photos for powerpoint\UNESCO-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1828800"/>
            <a:ext cx="2514600" cy="1414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4724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4400" b="1" dirty="0" smtClean="0"/>
              <a:t>Planet Green Force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>Sustainability League for Children</a:t>
            </a:r>
            <a:br>
              <a:rPr lang="en-US" sz="3200" dirty="0" smtClean="0"/>
            </a:br>
            <a:r>
              <a:rPr lang="en-US" sz="2700" dirty="0"/>
              <a:t/>
            </a:r>
            <a:br>
              <a:rPr lang="en-US" sz="2700" dirty="0"/>
            </a:br>
            <a:r>
              <a:rPr lang="en-US" sz="2700" dirty="0"/>
              <a:t/>
            </a:r>
            <a:br>
              <a:rPr lang="en-US" sz="2700" dirty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smtClean="0"/>
              <a:t>     </a:t>
            </a:r>
            <a:r>
              <a:rPr lang="en-US" sz="2000" b="1" dirty="0" smtClean="0"/>
              <a:t>Harith Wickrema, Founder</a:t>
            </a:r>
            <a:br>
              <a:rPr lang="en-US" sz="2000" b="1" dirty="0" smtClean="0"/>
            </a:br>
            <a:r>
              <a:rPr lang="en-US" sz="2000" b="1" dirty="0" smtClean="0"/>
              <a:t>     </a:t>
            </a:r>
            <a:r>
              <a:rPr lang="en-US" sz="2000" dirty="0" smtClean="0"/>
              <a:t> 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smtClean="0"/>
              <a:t>       </a:t>
            </a:r>
            <a:r>
              <a:rPr lang="en-US" sz="3200" b="1" dirty="0"/>
              <a:t/>
            </a:r>
            <a:br>
              <a:rPr lang="en-US" sz="3200" b="1" dirty="0"/>
            </a:br>
            <a:endParaRPr lang="en-US" sz="3200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="" xmlns:a16="http://schemas.microsoft.com/office/drawing/2014/main" id="{3D579422-E7D8-4B23-9A48-C4C0DC79EB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810000" y="4876800"/>
            <a:ext cx="1704282" cy="1785124"/>
          </a:xfrm>
        </p:spPr>
      </p:pic>
      <p:pic>
        <p:nvPicPr>
          <p:cNvPr id="6147" name="Picture 3" descr="C:\Users\Lisa Herbst\Documents\Eco Serendib\IGLA projects\Planet Green Force\Images for Powerpoint\groupteensglobeezgif.com-webp-to-jp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1981200"/>
            <a:ext cx="4470400" cy="2514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81166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1429"/>
            <a:ext cx="8229600" cy="540171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/>
              <a:t>Planet Green Force Mission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4953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dirty="0" smtClean="0">
                <a:solidFill>
                  <a:srgbClr val="04617B"/>
                </a:solidFill>
                <a:latin typeface="Constantia" panose="02030602050306030303" pitchFamily="18" charset="0"/>
                <a:ea typeface="+mj-ea"/>
                <a:cs typeface="+mj-cs"/>
              </a:rPr>
              <a:t>In collaboration with UNESCO, Planet Green Force (PGF) is envisioned as a worldwide league for children K-12 with the mission to educate, engage, ignite passion, build awareness and mount meaningful change in eradicating hunger, battling global warming, embracing green initiatives &amp; fighting for environmental justice.</a:t>
            </a:r>
          </a:p>
          <a:p>
            <a:pPr marL="0" indent="0" algn="ctr">
              <a:buNone/>
            </a:pPr>
            <a:r>
              <a:rPr lang="en-US" sz="2200" b="1" i="1" dirty="0" smtClean="0">
                <a:solidFill>
                  <a:srgbClr val="04617B"/>
                </a:solidFill>
                <a:latin typeface="Constantia" panose="02030602050306030303" pitchFamily="18" charset="0"/>
                <a:ea typeface="+mj-ea"/>
                <a:cs typeface="+mj-cs"/>
              </a:rPr>
              <a:t>Inspire the next generation of Green LEADERS!</a:t>
            </a:r>
          </a:p>
          <a:p>
            <a:pPr marL="0" indent="0" algn="ctr">
              <a:buNone/>
            </a:pPr>
            <a:endParaRPr lang="en-US" sz="2200" dirty="0">
              <a:latin typeface="Constantia" panose="02030602050306030303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BBD5973E-4D97-45C5-8F3F-B54857790DB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4546" y="6062522"/>
            <a:ext cx="759454" cy="795478"/>
          </a:xfrm>
          <a:prstGeom prst="rect">
            <a:avLst/>
          </a:prstGeom>
        </p:spPr>
      </p:pic>
      <p:pic>
        <p:nvPicPr>
          <p:cNvPr id="1027" name="Picture 3" descr="C:\Users\Lisa Herbst\Documents\Eco Serendib\IGLA projects\Planet Green Force\Images for Powerpoint\recyleteensrecyclesignezgif.com-webp-to-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429000"/>
            <a:ext cx="3238500" cy="2457450"/>
          </a:xfrm>
          <a:prstGeom prst="rect">
            <a:avLst/>
          </a:prstGeom>
          <a:noFill/>
        </p:spPr>
      </p:pic>
      <p:pic>
        <p:nvPicPr>
          <p:cNvPr id="1030" name="Picture 6" descr="C:\Users\Lisa Herbst\Documents\Eco Serendib\IGLA projects\Planet Green Force\Images for Powerpoint\groupshotHarithFB295212001_10160308354208054_416981515999524812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3429000"/>
            <a:ext cx="3075178" cy="2514600"/>
          </a:xfrm>
          <a:prstGeom prst="rect">
            <a:avLst/>
          </a:prstGeom>
          <a:noFill/>
        </p:spPr>
      </p:pic>
      <p:pic>
        <p:nvPicPr>
          <p:cNvPr id="9" name="Picture 8" descr="IMG_9992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37643" y="3352800"/>
            <a:ext cx="2325266" cy="326178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6205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1429"/>
            <a:ext cx="8229600" cy="921171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/>
              <a:t>School Pride: Ananda College Makes History as</a:t>
            </a:r>
            <a:br>
              <a:rPr lang="en-US" sz="3200" b="1" dirty="0" smtClean="0"/>
            </a:br>
            <a:r>
              <a:rPr lang="en-US" sz="3200" b="1" dirty="0" smtClean="0"/>
              <a:t>Very First Planet Green Force Pilot!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7244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000" dirty="0" smtClean="0">
              <a:solidFill>
                <a:srgbClr val="04617B"/>
              </a:solidFill>
              <a:latin typeface="Constantia" panose="02030602050306030303" pitchFamily="18" charset="0"/>
              <a:ea typeface="+mj-ea"/>
              <a:cs typeface="+mj-cs"/>
            </a:endParaRPr>
          </a:p>
          <a:p>
            <a:pPr marL="0" indent="0" algn="ctr">
              <a:buNone/>
            </a:pPr>
            <a:r>
              <a:rPr lang="en-US" sz="2400" dirty="0" smtClean="0">
                <a:solidFill>
                  <a:srgbClr val="04617B"/>
                </a:solidFill>
                <a:latin typeface="Constantia" panose="02030602050306030303" pitchFamily="18" charset="0"/>
                <a:ea typeface="+mj-ea"/>
                <a:cs typeface="+mj-cs"/>
              </a:rPr>
              <a:t>Sets new standards in green education and food security programming with the partnership of 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rgbClr val="04617B"/>
                </a:solidFill>
                <a:latin typeface="Constantia" panose="02030602050306030303" pitchFamily="18" charset="0"/>
                <a:ea typeface="+mj-ea"/>
                <a:cs typeface="+mj-cs"/>
              </a:rPr>
              <a:t>Planet Green Force, UNESCO &amp; CIC Holdings PLC</a:t>
            </a:r>
          </a:p>
          <a:p>
            <a:pPr marL="0" indent="0" algn="ctr">
              <a:buNone/>
            </a:pPr>
            <a:r>
              <a:rPr lang="en-US" sz="2200" b="1" i="1" dirty="0" smtClean="0">
                <a:solidFill>
                  <a:srgbClr val="04617B"/>
                </a:solidFill>
                <a:latin typeface="Constantia" panose="02030602050306030303" pitchFamily="18" charset="0"/>
                <a:ea typeface="+mj-ea"/>
                <a:cs typeface="+mj-cs"/>
              </a:rPr>
              <a:t>Model to be Replicated Internationally</a:t>
            </a:r>
          </a:p>
          <a:p>
            <a:pPr marL="0" indent="0" algn="ctr">
              <a:buNone/>
            </a:pPr>
            <a:endParaRPr lang="en-US" sz="2200" dirty="0">
              <a:latin typeface="Constantia" panose="02030602050306030303" pitchFamily="18" charset="0"/>
            </a:endParaRPr>
          </a:p>
        </p:txBody>
      </p:sp>
      <p:pic>
        <p:nvPicPr>
          <p:cNvPr id="10" name="Picture 9" descr="5bfab324-f508-4c09-84d7-367442d1d0e0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71800" y="3810000"/>
            <a:ext cx="3454400" cy="2590800"/>
          </a:xfrm>
          <a:prstGeom prst="rect">
            <a:avLst/>
          </a:prstGeom>
        </p:spPr>
      </p:pic>
      <p:pic>
        <p:nvPicPr>
          <p:cNvPr id="9218" name="Picture 2" descr="https://upload.wikimedia.org/wikipedia/en/thumb/e/ee/CIC_Holdings_logo.png/220px-CIC_Holdings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4038600"/>
            <a:ext cx="2226366" cy="1862051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BBD5973E-4D97-45C5-8F3F-B54857790DB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84546" y="6062522"/>
            <a:ext cx="759454" cy="795478"/>
          </a:xfrm>
          <a:prstGeom prst="rect">
            <a:avLst/>
          </a:prstGeom>
        </p:spPr>
      </p:pic>
      <p:pic>
        <p:nvPicPr>
          <p:cNvPr id="9220" name="Picture 4" descr="https://upload.wikimedia.org/wikipedia/en/thumb/3/31/Ananda_Crest.png/150px-Ananda_Cres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0" y="4343400"/>
            <a:ext cx="1752600" cy="1752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56205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="" xmlns:a16="http://schemas.microsoft.com/office/drawing/2014/main" id="{354E92A2-8A8B-4D1A-9D7B-33209ECC7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1"/>
            <a:ext cx="8229600" cy="1219199"/>
          </a:xfrm>
        </p:spPr>
        <p:txBody>
          <a:bodyPr anchor="ctr">
            <a:normAutofit/>
          </a:bodyPr>
          <a:lstStyle/>
          <a:p>
            <a:pPr algn="ctr"/>
            <a:r>
              <a:rPr lang="en-US" sz="3200" b="1" dirty="0" smtClean="0"/>
              <a:t>Key Elements of PGF</a:t>
            </a:r>
            <a:endParaRPr lang="en-US" sz="3200" b="1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="" xmlns:a16="http://schemas.microsoft.com/office/drawing/2014/main" id="{11737F05-2829-44E6-8CE3-34E3AE36F3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295400"/>
            <a:ext cx="4876800" cy="53340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 smtClean="0">
                <a:solidFill>
                  <a:schemeClr val="tx2"/>
                </a:solidFill>
              </a:rPr>
              <a:t>Experiential learning: age-appropriate environmental/</a:t>
            </a:r>
            <a:r>
              <a:rPr lang="en-US" sz="2800" dirty="0" err="1" smtClean="0">
                <a:solidFill>
                  <a:schemeClr val="tx2"/>
                </a:solidFill>
              </a:rPr>
              <a:t>agri</a:t>
            </a:r>
            <a:r>
              <a:rPr lang="en-US" sz="2800" dirty="0" smtClean="0">
                <a:solidFill>
                  <a:schemeClr val="tx2"/>
                </a:solidFill>
              </a:rPr>
              <a:t> concepts in core curriculum, community service, engaging activities &amp; project work; climate science literacy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000" dirty="0" smtClean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 smtClean="0">
                <a:solidFill>
                  <a:schemeClr val="tx2"/>
                </a:solidFill>
              </a:rPr>
              <a:t>Green Word of the Day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000" dirty="0" smtClean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 smtClean="0">
                <a:solidFill>
                  <a:schemeClr val="tx2"/>
                </a:solidFill>
              </a:rPr>
              <a:t>Badges for completing themed programming tasks/initiatives</a:t>
            </a:r>
            <a:r>
              <a:rPr lang="en-US" sz="2700" dirty="0" smtClean="0">
                <a:solidFill>
                  <a:schemeClr val="tx2"/>
                </a:solidFill>
              </a:rPr>
              <a:t> </a:t>
            </a:r>
            <a:endParaRPr lang="en-US" sz="1000" dirty="0" smtClean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000" dirty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 smtClean="0">
                <a:solidFill>
                  <a:schemeClr val="tx2"/>
                </a:solidFill>
              </a:rPr>
              <a:t>Introduction to “AI for Good” technology &amp; vital role of tech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000" dirty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 smtClean="0">
                <a:solidFill>
                  <a:schemeClr val="tx2"/>
                </a:solidFill>
              </a:rPr>
              <a:t>Youth encouraged &amp; rewarded for spreading what they learn: </a:t>
            </a:r>
            <a:r>
              <a:rPr lang="en-US" sz="2800" b="1" dirty="0" smtClean="0">
                <a:solidFill>
                  <a:schemeClr val="tx2"/>
                </a:solidFill>
              </a:rPr>
              <a:t>Green Advocacy</a:t>
            </a:r>
          </a:p>
          <a:p>
            <a:endParaRPr lang="en-US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US" dirty="0">
              <a:solidFill>
                <a:schemeClr val="tx2"/>
              </a:solidFill>
            </a:endParaRPr>
          </a:p>
          <a:p>
            <a:pPr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3080" name="Picture 8" descr="C:\Users\Lisa Herbst\Documents\Eco Serendib\IGLA projects\Planet Green Force\Images for Powerpoint\planting334453149_6779359255412850_531203304208827530_n.jpg"/>
          <p:cNvPicPr>
            <a:picLocks noChangeAspect="1" noChangeArrowheads="1"/>
          </p:cNvPicPr>
          <p:nvPr/>
        </p:nvPicPr>
        <p:blipFill>
          <a:blip r:embed="rId2" cstate="print"/>
          <a:srcRect t="9966" r="9677"/>
          <a:stretch>
            <a:fillRect/>
          </a:stretch>
        </p:blipFill>
        <p:spPr bwMode="auto">
          <a:xfrm>
            <a:off x="6705600" y="762000"/>
            <a:ext cx="2133600" cy="2753486"/>
          </a:xfrm>
          <a:prstGeom prst="rect">
            <a:avLst/>
          </a:prstGeom>
          <a:noFill/>
        </p:spPr>
      </p:pic>
      <p:pic>
        <p:nvPicPr>
          <p:cNvPr id="3079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r="6897"/>
          <a:stretch>
            <a:fillRect/>
          </a:stretch>
        </p:blipFill>
        <p:spPr bwMode="auto">
          <a:xfrm rot="5400000">
            <a:off x="5402351" y="1912849"/>
            <a:ext cx="2185050" cy="3236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8C0C599E-9D5C-421E-BC5A-A1C883BFCEB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" t="19695" r="1259" b="14795"/>
          <a:stretch/>
        </p:blipFill>
        <p:spPr>
          <a:xfrm>
            <a:off x="4953000" y="4685749"/>
            <a:ext cx="3733800" cy="185789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5841196B-AA1B-448B-89CE-9979E6961F1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84546" y="6062522"/>
            <a:ext cx="759454" cy="79547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4960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="" xmlns:a16="http://schemas.microsoft.com/office/drawing/2014/main" id="{354E92A2-8A8B-4D1A-9D7B-33209ECC7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1"/>
            <a:ext cx="8229600" cy="1219199"/>
          </a:xfrm>
        </p:spPr>
        <p:txBody>
          <a:bodyPr anchor="ctr">
            <a:normAutofit/>
          </a:bodyPr>
          <a:lstStyle/>
          <a:p>
            <a:pPr algn="ctr"/>
            <a:r>
              <a:rPr lang="en-US" sz="3200" b="1" dirty="0" smtClean="0"/>
              <a:t>Key Elements of PGF</a:t>
            </a:r>
            <a:endParaRPr lang="en-US" sz="3200" b="1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="" xmlns:a16="http://schemas.microsoft.com/office/drawing/2014/main" id="{11737F05-2829-44E6-8CE3-34E3AE36F3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295400"/>
            <a:ext cx="6477000" cy="53340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8800" dirty="0" smtClean="0">
                <a:solidFill>
                  <a:schemeClr val="tx2"/>
                </a:solidFill>
              </a:rPr>
              <a:t>Regional competitions celebrate, share innovation, motivate. Winners possibly on world stage such as World Economic Forum, UN General Assembly, COP, etc.</a:t>
            </a:r>
          </a:p>
          <a:p>
            <a:pPr>
              <a:lnSpc>
                <a:spcPct val="120000"/>
              </a:lnSpc>
            </a:pPr>
            <a:r>
              <a:rPr lang="en-US" sz="8800" dirty="0" smtClean="0">
                <a:solidFill>
                  <a:schemeClr val="tx2"/>
                </a:solidFill>
              </a:rPr>
              <a:t>Promote creativity, power of teamwork/ collaboration; develop PGF pledge, song, etc.</a:t>
            </a:r>
          </a:p>
          <a:p>
            <a:pPr>
              <a:lnSpc>
                <a:spcPct val="120000"/>
              </a:lnSpc>
            </a:pPr>
            <a:r>
              <a:rPr lang="en-US" sz="8800" dirty="0" smtClean="0">
                <a:solidFill>
                  <a:schemeClr val="tx2"/>
                </a:solidFill>
              </a:rPr>
              <a:t>Where possible, adopt UNESCO’s Green Academies pillars:</a:t>
            </a:r>
          </a:p>
          <a:p>
            <a:pPr lvl="1">
              <a:lnSpc>
                <a:spcPct val="120000"/>
              </a:lnSpc>
            </a:pPr>
            <a:r>
              <a:rPr lang="en-US" sz="7800" dirty="0" smtClean="0">
                <a:solidFill>
                  <a:schemeClr val="tx2"/>
                </a:solidFill>
              </a:rPr>
              <a:t>Water Security</a:t>
            </a:r>
          </a:p>
          <a:p>
            <a:pPr lvl="1">
              <a:lnSpc>
                <a:spcPct val="120000"/>
              </a:lnSpc>
            </a:pPr>
            <a:r>
              <a:rPr lang="en-US" sz="7800" dirty="0" smtClean="0">
                <a:solidFill>
                  <a:schemeClr val="tx2"/>
                </a:solidFill>
              </a:rPr>
              <a:t>Waste Management </a:t>
            </a:r>
          </a:p>
          <a:p>
            <a:pPr lvl="1">
              <a:lnSpc>
                <a:spcPct val="120000"/>
              </a:lnSpc>
            </a:pPr>
            <a:r>
              <a:rPr lang="en-US" sz="7800" dirty="0" smtClean="0">
                <a:solidFill>
                  <a:schemeClr val="tx2"/>
                </a:solidFill>
              </a:rPr>
              <a:t>Clean Energy</a:t>
            </a:r>
          </a:p>
          <a:p>
            <a:pPr lvl="1">
              <a:lnSpc>
                <a:spcPct val="120000"/>
              </a:lnSpc>
            </a:pPr>
            <a:r>
              <a:rPr lang="en-US" sz="7800" dirty="0" smtClean="0">
                <a:solidFill>
                  <a:schemeClr val="tx2"/>
                </a:solidFill>
              </a:rPr>
              <a:t>Biomass Production</a:t>
            </a:r>
          </a:p>
          <a:p>
            <a:pPr lvl="2">
              <a:lnSpc>
                <a:spcPct val="120000"/>
              </a:lnSpc>
            </a:pPr>
            <a:r>
              <a:rPr lang="en-US" sz="7400" dirty="0" smtClean="0">
                <a:solidFill>
                  <a:schemeClr val="tx2"/>
                </a:solidFill>
              </a:rPr>
              <a:t>Grow/Raise Food = Food Security</a:t>
            </a:r>
          </a:p>
          <a:p>
            <a:pPr lvl="2">
              <a:lnSpc>
                <a:spcPct val="120000"/>
              </a:lnSpc>
            </a:pPr>
            <a:r>
              <a:rPr lang="en-US" sz="7400" dirty="0" err="1" smtClean="0">
                <a:solidFill>
                  <a:schemeClr val="tx2"/>
                </a:solidFill>
              </a:rPr>
              <a:t>Biofuel</a:t>
            </a:r>
            <a:r>
              <a:rPr lang="en-US" sz="7400" dirty="0" smtClean="0">
                <a:solidFill>
                  <a:schemeClr val="tx2"/>
                </a:solidFill>
              </a:rPr>
              <a:t> Production</a:t>
            </a:r>
          </a:p>
          <a:p>
            <a:pPr>
              <a:lnSpc>
                <a:spcPct val="120000"/>
              </a:lnSpc>
            </a:pPr>
            <a:r>
              <a:rPr lang="en-US" sz="8800" dirty="0" smtClean="0">
                <a:solidFill>
                  <a:schemeClr val="tx2"/>
                </a:solidFill>
              </a:rPr>
              <a:t>Incorporate best practices, top green </a:t>
            </a:r>
            <a:r>
              <a:rPr lang="en-US" sz="8800" dirty="0" err="1" smtClean="0">
                <a:solidFill>
                  <a:schemeClr val="tx2"/>
                </a:solidFill>
              </a:rPr>
              <a:t>ed</a:t>
            </a:r>
            <a:r>
              <a:rPr lang="en-US" sz="8800" dirty="0" smtClean="0">
                <a:solidFill>
                  <a:schemeClr val="tx2"/>
                </a:solidFill>
              </a:rPr>
              <a:t> programs</a:t>
            </a:r>
            <a:endParaRPr lang="en-US" sz="8000" dirty="0" smtClean="0">
              <a:solidFill>
                <a:schemeClr val="tx2"/>
              </a:solidFill>
            </a:endParaRPr>
          </a:p>
          <a:p>
            <a:endParaRPr lang="en-US" dirty="0" smtClean="0">
              <a:solidFill>
                <a:schemeClr val="tx2"/>
              </a:solidFill>
            </a:endParaRPr>
          </a:p>
          <a:p>
            <a:endParaRPr lang="en-US" dirty="0">
              <a:solidFill>
                <a:schemeClr val="tx2"/>
              </a:solidFill>
            </a:endParaRPr>
          </a:p>
          <a:p>
            <a:pPr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3076" name="Picture 4" descr="C:\Users\Lisa Herbst\Documents\Eco Serendib\IGLA projects\Planet Green Force\Images for Powerpoint\awarddownload.jpg"/>
          <p:cNvPicPr>
            <a:picLocks noChangeAspect="1" noChangeArrowheads="1"/>
          </p:cNvPicPr>
          <p:nvPr/>
        </p:nvPicPr>
        <p:blipFill>
          <a:blip r:embed="rId2" cstate="print"/>
          <a:srcRect b="10373"/>
          <a:stretch>
            <a:fillRect/>
          </a:stretch>
        </p:blipFill>
        <p:spPr bwMode="auto">
          <a:xfrm>
            <a:off x="6629400" y="1295400"/>
            <a:ext cx="2295525" cy="2057400"/>
          </a:xfrm>
          <a:prstGeom prst="rect">
            <a:avLst/>
          </a:prstGeom>
          <a:noFill/>
        </p:spPr>
      </p:pic>
      <p:pic>
        <p:nvPicPr>
          <p:cNvPr id="3078" name="Picture 6" descr="C:\Users\Lisa Herbst\Documents\Eco Serendib\IGLA projects\Planet Green Force\Images for Powerpoint\awardsdot-art-Schools-2022-Protecting-Our-Environment-web-1024x694-1.jpg"/>
          <p:cNvPicPr>
            <a:picLocks noChangeAspect="1" noChangeArrowheads="1"/>
          </p:cNvPicPr>
          <p:nvPr/>
        </p:nvPicPr>
        <p:blipFill>
          <a:blip r:embed="rId3" cstate="print"/>
          <a:srcRect t="6250"/>
          <a:stretch>
            <a:fillRect/>
          </a:stretch>
        </p:blipFill>
        <p:spPr bwMode="auto">
          <a:xfrm>
            <a:off x="5486400" y="3733800"/>
            <a:ext cx="3467947" cy="2438400"/>
          </a:xfrm>
          <a:prstGeom prst="rect">
            <a:avLst/>
          </a:prstGeom>
          <a:noFill/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5841196B-AA1B-448B-89CE-9979E6961F1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84546" y="6062522"/>
            <a:ext cx="759454" cy="79547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4960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="" xmlns:a16="http://schemas.microsoft.com/office/drawing/2014/main" id="{354E92A2-8A8B-4D1A-9D7B-33209ECC7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295400"/>
          </a:xfrm>
        </p:spPr>
        <p:txBody>
          <a:bodyPr anchor="ctr">
            <a:normAutofit/>
          </a:bodyPr>
          <a:lstStyle/>
          <a:p>
            <a:pPr algn="ctr"/>
            <a:r>
              <a:rPr lang="en-US" sz="3200" b="1" dirty="0" smtClean="0"/>
              <a:t>PGF Themed Programming: “Seeds of Security”</a:t>
            </a:r>
            <a:endParaRPr lang="en-US" sz="3200" b="1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="" xmlns:a16="http://schemas.microsoft.com/office/drawing/2014/main" id="{11737F05-2829-44E6-8CE3-34E3AE36F3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8610600" cy="8382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2400" b="1" dirty="0" smtClean="0">
                <a:solidFill>
                  <a:schemeClr val="tx2"/>
                </a:solidFill>
                <a:latin typeface="+mj-lt"/>
              </a:rPr>
              <a:t>Importance of Food Security/Sovereignty</a:t>
            </a:r>
          </a:p>
          <a:p>
            <a:pPr algn="ctr">
              <a:buNone/>
            </a:pPr>
            <a:r>
              <a:rPr lang="en-US" sz="2400" b="1" dirty="0" smtClean="0">
                <a:solidFill>
                  <a:schemeClr val="tx2"/>
                </a:solidFill>
                <a:latin typeface="+mj-lt"/>
              </a:rPr>
              <a:t>Leading by Example!</a:t>
            </a:r>
          </a:p>
        </p:txBody>
      </p:sp>
      <p:pic>
        <p:nvPicPr>
          <p:cNvPr id="12" name="Picture 11" descr="c9bb2930-c766-4083-b3bd-2399920fe4b7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2286000"/>
            <a:ext cx="2971800" cy="2228850"/>
          </a:xfrm>
          <a:prstGeom prst="rect">
            <a:avLst/>
          </a:prstGeom>
        </p:spPr>
      </p:pic>
      <p:pic>
        <p:nvPicPr>
          <p:cNvPr id="13" name="Picture 12" descr="7a7cf698-b1f8-40f7-9e80-3f5e3016ca11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6600" y="2286000"/>
            <a:ext cx="2971800" cy="2228850"/>
          </a:xfrm>
          <a:prstGeom prst="rect">
            <a:avLst/>
          </a:prstGeom>
        </p:spPr>
      </p:pic>
      <p:pic>
        <p:nvPicPr>
          <p:cNvPr id="11" name="Content Placeholder 10" descr="6c73c5ad-2113-42d6-af3d-65f8881b86ff.jpe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rcRect l="12606" t="3317"/>
          <a:stretch>
            <a:fillRect/>
          </a:stretch>
        </p:blipFill>
        <p:spPr>
          <a:xfrm>
            <a:off x="6248400" y="2286000"/>
            <a:ext cx="2677064" cy="2221230"/>
          </a:xfrm>
        </p:spPr>
      </p:pic>
      <p:pic>
        <p:nvPicPr>
          <p:cNvPr id="14" name="Picture 13" descr="5bfab324-f508-4c09-84d7-367442d1d0e0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4800" y="4495800"/>
            <a:ext cx="2971800" cy="2228850"/>
          </a:xfrm>
          <a:prstGeom prst="rect">
            <a:avLst/>
          </a:prstGeom>
        </p:spPr>
      </p:pic>
      <p:pic>
        <p:nvPicPr>
          <p:cNvPr id="15" name="Picture 14" descr="e412da24-42ff-4b69-8914-e2504f7dd3d7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51200" y="4495800"/>
            <a:ext cx="2921000" cy="2190750"/>
          </a:xfrm>
          <a:prstGeom prst="rect">
            <a:avLst/>
          </a:prstGeom>
        </p:spPr>
      </p:pic>
      <p:pic>
        <p:nvPicPr>
          <p:cNvPr id="17" name="Picture 16" descr="1a0ec71b-6dc2-401d-875a-0f13fe73fdd0.jpe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96000" y="4495800"/>
            <a:ext cx="2921000" cy="21907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1793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="" xmlns:a16="http://schemas.microsoft.com/office/drawing/2014/main" id="{354E92A2-8A8B-4D1A-9D7B-33209ECC7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295400"/>
          </a:xfrm>
        </p:spPr>
        <p:txBody>
          <a:bodyPr anchor="ctr">
            <a:normAutofit/>
          </a:bodyPr>
          <a:lstStyle/>
          <a:p>
            <a:pPr algn="ctr"/>
            <a:r>
              <a:rPr lang="en-US" sz="3200" b="1" dirty="0" smtClean="0"/>
              <a:t>“Seeds of Security”</a:t>
            </a:r>
            <a:endParaRPr lang="en-US" sz="3200" b="1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="" xmlns:a16="http://schemas.microsoft.com/office/drawing/2014/main" id="{11737F05-2829-44E6-8CE3-34E3AE36F3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1143000"/>
            <a:ext cx="5257800" cy="5211925"/>
          </a:xfrm>
        </p:spPr>
        <p:txBody>
          <a:bodyPr>
            <a:noAutofit/>
          </a:bodyPr>
          <a:lstStyle/>
          <a:p>
            <a:r>
              <a:rPr lang="en-US" sz="2000" dirty="0" smtClean="0">
                <a:solidFill>
                  <a:schemeClr val="tx2"/>
                </a:solidFill>
              </a:rPr>
              <a:t>Grow container gardens: hands-on  instruction</a:t>
            </a:r>
            <a:endParaRPr lang="en-US" sz="800" dirty="0" smtClean="0">
              <a:solidFill>
                <a:schemeClr val="tx2"/>
              </a:solidFill>
            </a:endParaRPr>
          </a:p>
          <a:p>
            <a:endParaRPr lang="en-US" sz="800" dirty="0" smtClean="0">
              <a:solidFill>
                <a:schemeClr val="tx2"/>
              </a:solidFill>
            </a:endParaRPr>
          </a:p>
          <a:p>
            <a:r>
              <a:rPr lang="en-US" sz="2000" dirty="0" smtClean="0">
                <a:solidFill>
                  <a:schemeClr val="tx2"/>
                </a:solidFill>
              </a:rPr>
              <a:t>Provision of school hydroponics and/or aquaponics, work in school gardens </a:t>
            </a:r>
            <a:endParaRPr lang="en-US" sz="800" dirty="0" smtClean="0">
              <a:solidFill>
                <a:schemeClr val="tx2"/>
              </a:solidFill>
            </a:endParaRPr>
          </a:p>
          <a:p>
            <a:endParaRPr lang="en-US" sz="800" dirty="0" smtClean="0">
              <a:solidFill>
                <a:schemeClr val="tx2"/>
              </a:solidFill>
            </a:endParaRPr>
          </a:p>
          <a:p>
            <a:r>
              <a:rPr lang="en-US" sz="2000" dirty="0" smtClean="0">
                <a:solidFill>
                  <a:schemeClr val="tx2"/>
                </a:solidFill>
              </a:rPr>
              <a:t>Intro to composting; start school compost pile/container </a:t>
            </a:r>
            <a:endParaRPr lang="en-US" sz="800" dirty="0" smtClean="0">
              <a:solidFill>
                <a:schemeClr val="tx2"/>
              </a:solidFill>
            </a:endParaRPr>
          </a:p>
          <a:p>
            <a:endParaRPr lang="en-US" sz="800" dirty="0" smtClean="0">
              <a:solidFill>
                <a:schemeClr val="tx2"/>
              </a:solidFill>
            </a:endParaRPr>
          </a:p>
          <a:p>
            <a:r>
              <a:rPr lang="en-US" sz="1800" dirty="0" smtClean="0">
                <a:solidFill>
                  <a:schemeClr val="tx2"/>
                </a:solidFill>
              </a:rPr>
              <a:t> </a:t>
            </a:r>
            <a:r>
              <a:rPr lang="en-US" sz="2000" dirty="0" smtClean="0">
                <a:solidFill>
                  <a:schemeClr val="tx2"/>
                </a:solidFill>
              </a:rPr>
              <a:t>Help develop nutritious menu items incorporating “crops” </a:t>
            </a:r>
            <a:endParaRPr lang="en-US" sz="800" dirty="0" smtClean="0">
              <a:solidFill>
                <a:schemeClr val="tx2"/>
              </a:solidFill>
            </a:endParaRPr>
          </a:p>
          <a:p>
            <a:endParaRPr lang="en-US" sz="800" dirty="0">
              <a:solidFill>
                <a:schemeClr val="tx2"/>
              </a:solidFill>
            </a:endParaRPr>
          </a:p>
          <a:p>
            <a:r>
              <a:rPr lang="en-US" sz="2000" dirty="0" smtClean="0">
                <a:solidFill>
                  <a:schemeClr val="tx2"/>
                </a:solidFill>
              </a:rPr>
              <a:t>Sell excess through school marketplaces; help make program self-sufficient</a:t>
            </a:r>
            <a:endParaRPr lang="en-US" sz="800" dirty="0" smtClean="0">
              <a:solidFill>
                <a:schemeClr val="tx2"/>
              </a:solidFill>
            </a:endParaRPr>
          </a:p>
          <a:p>
            <a:endParaRPr lang="en-US" sz="800" dirty="0" smtClean="0">
              <a:solidFill>
                <a:schemeClr val="tx2"/>
              </a:solidFill>
            </a:endParaRPr>
          </a:p>
          <a:p>
            <a:r>
              <a:rPr lang="en-US" sz="2000" dirty="0" smtClean="0">
                <a:solidFill>
                  <a:schemeClr val="tx2"/>
                </a:solidFill>
              </a:rPr>
              <a:t>Create opportunity similar to UN Food &amp; Agriculture Organization’s “Global Chef Challenge” / Create  cookbook</a:t>
            </a:r>
            <a:endParaRPr lang="en-US" sz="800" dirty="0" smtClean="0">
              <a:solidFill>
                <a:schemeClr val="tx2"/>
              </a:solidFill>
            </a:endParaRPr>
          </a:p>
          <a:p>
            <a:endParaRPr lang="en-US" sz="800" dirty="0" smtClean="0">
              <a:solidFill>
                <a:schemeClr val="tx2"/>
              </a:solidFill>
            </a:endParaRPr>
          </a:p>
          <a:p>
            <a:r>
              <a:rPr lang="en-US" sz="2000" dirty="0" smtClean="0">
                <a:solidFill>
                  <a:schemeClr val="tx2"/>
                </a:solidFill>
              </a:rPr>
              <a:t>Field trips to local farms/green markets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97BB0446-8068-35DC-01A5-23DDD92CF02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914400"/>
            <a:ext cx="2667000" cy="2667000"/>
          </a:xfrm>
        </p:spPr>
      </p:pic>
      <p:pic>
        <p:nvPicPr>
          <p:cNvPr id="4100" name="Picture 4" descr="C:\Users\Lisa Herbst\Documents\Eco Serendib\IGLA projects\Planet Green Force\Images for Powerpoint\Compost-7-Tips-to-Get-Started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2362200"/>
            <a:ext cx="2476500" cy="2476500"/>
          </a:xfrm>
          <a:prstGeom prst="rect">
            <a:avLst/>
          </a:prstGeom>
          <a:noFill/>
        </p:spPr>
      </p:pic>
      <p:pic>
        <p:nvPicPr>
          <p:cNvPr id="4098" name="Picture 2" descr="C:\Users\Lisa Herbst\Documents\Eco Serendib\IGLA projects\Planet Green Force\Images for Powerpoint\cooking2-850x4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4800600"/>
            <a:ext cx="3753398" cy="18800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11793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="" xmlns:a16="http://schemas.microsoft.com/office/drawing/2014/main" id="{354E92A2-8A8B-4D1A-9D7B-33209ECC7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81000"/>
            <a:ext cx="8686800" cy="1143000"/>
          </a:xfrm>
        </p:spPr>
        <p:txBody>
          <a:bodyPr anchor="ctr">
            <a:normAutofit/>
          </a:bodyPr>
          <a:lstStyle/>
          <a:p>
            <a:pPr algn="ctr"/>
            <a:r>
              <a:rPr lang="en-US" sz="2800" b="1" dirty="0" smtClean="0"/>
              <a:t>Additional PGF Theme Example: Mangrove Restoration</a:t>
            </a:r>
            <a:endParaRPr lang="en-US" sz="2800" b="1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="" xmlns:a16="http://schemas.microsoft.com/office/drawing/2014/main" id="{11737F05-2829-44E6-8CE3-34E3AE36F3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1524000"/>
            <a:ext cx="4572000" cy="4830925"/>
          </a:xfrm>
        </p:spPr>
        <p:txBody>
          <a:bodyPr>
            <a:noAutofit/>
          </a:bodyPr>
          <a:lstStyle/>
          <a:p>
            <a:r>
              <a:rPr lang="en-US" sz="2000" dirty="0" smtClean="0">
                <a:solidFill>
                  <a:schemeClr val="tx2"/>
                </a:solidFill>
              </a:rPr>
              <a:t>Importance of mangroves to the ecosystem</a:t>
            </a:r>
            <a:endParaRPr lang="en-US" sz="800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US" sz="800" dirty="0" smtClean="0">
              <a:solidFill>
                <a:schemeClr val="tx2"/>
              </a:solidFill>
            </a:endParaRPr>
          </a:p>
          <a:p>
            <a:r>
              <a:rPr lang="en-US" sz="2000" dirty="0" smtClean="0">
                <a:solidFill>
                  <a:schemeClr val="tx2"/>
                </a:solidFill>
              </a:rPr>
              <a:t>Learn science behind how mangroves prevent erosion, purify environment &amp; provide “nurseries” for wildlife </a:t>
            </a:r>
            <a:endParaRPr lang="en-US" sz="800" dirty="0" smtClean="0">
              <a:solidFill>
                <a:schemeClr val="tx2"/>
              </a:solidFill>
            </a:endParaRPr>
          </a:p>
          <a:p>
            <a:endParaRPr lang="en-US" sz="800" dirty="0" smtClean="0">
              <a:solidFill>
                <a:schemeClr val="tx2"/>
              </a:solidFill>
            </a:endParaRPr>
          </a:p>
          <a:p>
            <a:r>
              <a:rPr lang="en-US" sz="2000" dirty="0" smtClean="0">
                <a:solidFill>
                  <a:schemeClr val="tx2"/>
                </a:solidFill>
              </a:rPr>
              <a:t>“Adoption” of mangroves including hands-on planting in mangrove forest</a:t>
            </a:r>
            <a:endParaRPr lang="en-US" sz="800" dirty="0" smtClean="0">
              <a:solidFill>
                <a:schemeClr val="tx2"/>
              </a:solidFill>
            </a:endParaRPr>
          </a:p>
          <a:p>
            <a:endParaRPr lang="en-US" sz="800" dirty="0" smtClean="0">
              <a:solidFill>
                <a:schemeClr val="tx2"/>
              </a:solidFill>
            </a:endParaRPr>
          </a:p>
          <a:p>
            <a:r>
              <a:rPr lang="en-US" sz="2000" dirty="0" smtClean="0">
                <a:solidFill>
                  <a:schemeClr val="tx2"/>
                </a:solidFill>
              </a:rPr>
              <a:t>Art project creating educational posters on protecting mangroves </a:t>
            </a:r>
          </a:p>
          <a:p>
            <a:endParaRPr lang="en-US" sz="800" dirty="0" smtClean="0">
              <a:solidFill>
                <a:schemeClr val="tx2"/>
              </a:solidFill>
            </a:endParaRPr>
          </a:p>
          <a:p>
            <a:r>
              <a:rPr lang="en-US" sz="2000" dirty="0" smtClean="0">
                <a:solidFill>
                  <a:schemeClr val="tx2"/>
                </a:solidFill>
              </a:rPr>
              <a:t>Study of wildlife and “I spy” contests for  identifying native animals/birds/ plants/underwater life, etc. </a:t>
            </a:r>
            <a:endParaRPr lang="en-US" sz="2000" dirty="0">
              <a:solidFill>
                <a:schemeClr val="tx2"/>
              </a:solidFill>
            </a:endParaRPr>
          </a:p>
        </p:txBody>
      </p:sp>
      <p:pic>
        <p:nvPicPr>
          <p:cNvPr id="5125" name="Picture 5" descr="C:\Users\Lisa Herbst\Documents\Eco Serendib\IGLA projects\Planet Green Force\Images for Powerpoint\mangroveteensmangroves20190413_0904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4114800"/>
            <a:ext cx="3352799" cy="2514600"/>
          </a:xfrm>
          <a:prstGeom prst="rect">
            <a:avLst/>
          </a:prstGeom>
          <a:noFill/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5841196B-AA1B-448B-89CE-9979E6961F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4546" y="6062522"/>
            <a:ext cx="759454" cy="795478"/>
          </a:xfrm>
          <a:prstGeom prst="rect">
            <a:avLst/>
          </a:prstGeom>
        </p:spPr>
      </p:pic>
      <p:pic>
        <p:nvPicPr>
          <p:cNvPr id="5124" name="Picture 4" descr="C:\Users\Lisa Herbst\Documents\Eco Serendib\IGLA projects\Planet Green Force\Images for Powerpoint\mangroveSali's family and volunteers planting mangroves. Image credit- Courtesy of One Child, One Tre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1600200"/>
            <a:ext cx="3581400" cy="2686050"/>
          </a:xfrm>
          <a:prstGeom prst="rect">
            <a:avLst/>
          </a:prstGeom>
          <a:noFill/>
        </p:spPr>
      </p:pic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97BB0446-8068-35DC-01A5-23DDD92CF02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>
            <a:off x="4724400" y="1371600"/>
            <a:ext cx="2209800" cy="2946400"/>
          </a:xfrm>
        </p:spPr>
      </p:pic>
    </p:spTree>
    <p:extLst>
      <p:ext uri="{BB962C8B-B14F-4D97-AF65-F5344CB8AC3E}">
        <p14:creationId xmlns="" xmlns:p14="http://schemas.microsoft.com/office/powerpoint/2010/main" val="211793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="" xmlns:a16="http://schemas.microsoft.com/office/drawing/2014/main" id="{354E92A2-8A8B-4D1A-9D7B-33209ECC7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219200"/>
          </a:xfrm>
        </p:spPr>
        <p:txBody>
          <a:bodyPr anchor="ctr">
            <a:normAutofit/>
          </a:bodyPr>
          <a:lstStyle/>
          <a:p>
            <a:pPr algn="ctr"/>
            <a:r>
              <a:rPr lang="en-US" sz="2800" b="1" dirty="0" smtClean="0"/>
              <a:t>Additional PGF Theme Example: “Four Rs” Program </a:t>
            </a:r>
            <a:endParaRPr lang="en-US" sz="2800" b="1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="" xmlns:a16="http://schemas.microsoft.com/office/drawing/2014/main" id="{11737F05-2829-44E6-8CE3-34E3AE36F3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1295400"/>
            <a:ext cx="4572000" cy="5059525"/>
          </a:xfrm>
        </p:spPr>
        <p:txBody>
          <a:bodyPr>
            <a:noAutofit/>
          </a:bodyPr>
          <a:lstStyle/>
          <a:p>
            <a:r>
              <a:rPr lang="en-US" sz="2000" dirty="0" smtClean="0">
                <a:solidFill>
                  <a:schemeClr val="tx2"/>
                </a:solidFill>
              </a:rPr>
              <a:t>Importance of  following “Rethink, Reduce, Reuse, Recycle” </a:t>
            </a:r>
            <a:endParaRPr lang="en-US" sz="800" dirty="0" smtClean="0">
              <a:solidFill>
                <a:schemeClr val="tx2"/>
              </a:solidFill>
            </a:endParaRPr>
          </a:p>
          <a:p>
            <a:endParaRPr lang="en-US" sz="800" dirty="0" smtClean="0">
              <a:solidFill>
                <a:schemeClr val="tx2"/>
              </a:solidFill>
            </a:endParaRPr>
          </a:p>
          <a:p>
            <a:r>
              <a:rPr lang="en-US" sz="2000" dirty="0" smtClean="0">
                <a:solidFill>
                  <a:schemeClr val="tx2"/>
                </a:solidFill>
              </a:rPr>
              <a:t>Collection by troops of recyclable items in community. Consider rewards for the team that collects the most recyclables</a:t>
            </a:r>
            <a:endParaRPr lang="en-US" sz="800" dirty="0" smtClean="0">
              <a:solidFill>
                <a:schemeClr val="tx2"/>
              </a:solidFill>
            </a:endParaRPr>
          </a:p>
          <a:p>
            <a:endParaRPr lang="en-US" sz="800" dirty="0" smtClean="0">
              <a:solidFill>
                <a:schemeClr val="tx2"/>
              </a:solidFill>
            </a:endParaRPr>
          </a:p>
          <a:p>
            <a:r>
              <a:rPr lang="en-US" sz="2000" dirty="0" smtClean="0">
                <a:solidFill>
                  <a:schemeClr val="tx2"/>
                </a:solidFill>
              </a:rPr>
              <a:t>Advocacy for community recycling: outreach to local politicians and community encouraging recycling</a:t>
            </a:r>
            <a:endParaRPr lang="en-US" sz="800" dirty="0" smtClean="0">
              <a:solidFill>
                <a:schemeClr val="tx2"/>
              </a:solidFill>
            </a:endParaRPr>
          </a:p>
          <a:p>
            <a:endParaRPr lang="en-US" sz="800" dirty="0" smtClean="0">
              <a:solidFill>
                <a:schemeClr val="tx2"/>
              </a:solidFill>
            </a:endParaRPr>
          </a:p>
          <a:p>
            <a:r>
              <a:rPr lang="en-US" sz="2000" dirty="0" smtClean="0">
                <a:solidFill>
                  <a:schemeClr val="tx2"/>
                </a:solidFill>
              </a:rPr>
              <a:t>Cleanups of local beaches and parks</a:t>
            </a:r>
            <a:endParaRPr lang="en-US" sz="800" dirty="0" smtClean="0">
              <a:solidFill>
                <a:schemeClr val="tx2"/>
              </a:solidFill>
            </a:endParaRPr>
          </a:p>
          <a:p>
            <a:endParaRPr lang="en-US" sz="800" dirty="0" smtClean="0">
              <a:solidFill>
                <a:schemeClr val="tx2"/>
              </a:solidFill>
            </a:endParaRPr>
          </a:p>
          <a:p>
            <a:r>
              <a:rPr lang="en-US" sz="2000" dirty="0" smtClean="0">
                <a:solidFill>
                  <a:schemeClr val="tx2"/>
                </a:solidFill>
              </a:rPr>
              <a:t>Create artwork or otherwise repurpose what others might think is “trash”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71C49AC9-C0FD-4B5B-B0EB-52FA8FCB9C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1091"/>
          <a:stretch>
            <a:fillRect/>
          </a:stretch>
        </p:blipFill>
        <p:spPr>
          <a:xfrm>
            <a:off x="6781800" y="1371600"/>
            <a:ext cx="2209800" cy="2485464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="" xmlns:a16="http://schemas.microsoft.com/office/drawing/2014/main" id="{6FFDDFCB-C16F-4314-8A1D-CDEEE651EB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676400"/>
            <a:ext cx="2595899" cy="3461199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97BB0446-8068-35DC-01A5-23DDD92CF02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rcRect l="13636"/>
          <a:stretch>
            <a:fillRect/>
          </a:stretch>
        </p:blipFill>
        <p:spPr>
          <a:xfrm>
            <a:off x="5486400" y="4648200"/>
            <a:ext cx="2895600" cy="1884580"/>
          </a:xfr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5841196B-AA1B-448B-89CE-9979E6961F1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84546" y="6062522"/>
            <a:ext cx="759454" cy="79547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1793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="" xmlns:a16="http://schemas.microsoft.com/office/drawing/2014/main" id="{354E92A2-8A8B-4D1A-9D7B-33209ECC7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61287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sz="3600" b="1" dirty="0" smtClean="0"/>
              <a:t>PGF Rollout Plan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2700" dirty="0" smtClean="0"/>
              <a:t/>
            </a:r>
            <a:br>
              <a:rPr lang="en-US" sz="2700" dirty="0" smtClean="0"/>
            </a:br>
            <a:endParaRPr lang="en-US" sz="27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="" xmlns:a16="http://schemas.microsoft.com/office/drawing/2014/main" id="{11737F05-2829-44E6-8CE3-34E3AE36F3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447800"/>
            <a:ext cx="3962400" cy="4907125"/>
          </a:xfrm>
        </p:spPr>
        <p:txBody>
          <a:bodyPr>
            <a:noAutofit/>
          </a:bodyPr>
          <a:lstStyle/>
          <a:p>
            <a:r>
              <a:rPr lang="en-US" sz="2000" dirty="0" smtClean="0">
                <a:solidFill>
                  <a:schemeClr val="tx2"/>
                </a:solidFill>
              </a:rPr>
              <a:t>Premiere Pilot Program: Ananda College, Sri Lanka</a:t>
            </a:r>
            <a:endParaRPr lang="en-US" sz="800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US" sz="800" dirty="0" smtClean="0">
              <a:solidFill>
                <a:schemeClr val="tx2"/>
              </a:solidFill>
            </a:endParaRPr>
          </a:p>
          <a:p>
            <a:r>
              <a:rPr lang="en-US" sz="2000" dirty="0" smtClean="0">
                <a:solidFill>
                  <a:schemeClr val="tx2"/>
                </a:solidFill>
              </a:rPr>
              <a:t>Three – Six USVI Schools as a Pilot Project</a:t>
            </a:r>
            <a:endParaRPr lang="en-US" sz="800" dirty="0" smtClean="0">
              <a:solidFill>
                <a:schemeClr val="tx2"/>
              </a:solidFill>
            </a:endParaRPr>
          </a:p>
          <a:p>
            <a:endParaRPr lang="en-US" sz="800" dirty="0" smtClean="0">
              <a:solidFill>
                <a:schemeClr val="tx2"/>
              </a:solidFill>
            </a:endParaRPr>
          </a:p>
          <a:p>
            <a:r>
              <a:rPr lang="en-US" sz="2000" dirty="0" smtClean="0">
                <a:solidFill>
                  <a:schemeClr val="tx2"/>
                </a:solidFill>
              </a:rPr>
              <a:t>With data &amp; success, expansion in Sri Lanka/South Asia</a:t>
            </a:r>
            <a:endParaRPr lang="en-US" sz="800" dirty="0" smtClean="0">
              <a:solidFill>
                <a:schemeClr val="tx2"/>
              </a:solidFill>
            </a:endParaRPr>
          </a:p>
          <a:p>
            <a:endParaRPr lang="en-US" sz="800" dirty="0" smtClean="0">
              <a:solidFill>
                <a:schemeClr val="tx2"/>
              </a:solidFill>
            </a:endParaRPr>
          </a:p>
          <a:p>
            <a:r>
              <a:rPr lang="en-US" sz="2000" dirty="0" smtClean="0">
                <a:solidFill>
                  <a:schemeClr val="tx2"/>
                </a:solidFill>
              </a:rPr>
              <a:t>Simultaneous controlled expansion throughout USVI territory, then growth in U.S.</a:t>
            </a:r>
            <a:endParaRPr lang="en-US" sz="800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US" sz="800" dirty="0" smtClean="0">
              <a:solidFill>
                <a:schemeClr val="tx2"/>
              </a:solidFill>
            </a:endParaRPr>
          </a:p>
          <a:p>
            <a:r>
              <a:rPr lang="en-US" sz="2000" dirty="0" smtClean="0">
                <a:solidFill>
                  <a:schemeClr val="tx2"/>
                </a:solidFill>
              </a:rPr>
              <a:t>Firm up international partners by soliciting support from UNEP, UN, COP, etc.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5841196B-AA1B-448B-89CE-9979E6961F1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4546" y="6062522"/>
            <a:ext cx="759454" cy="795478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8402B2C7-0031-4CE6-20BB-B8AAFCB15F9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r="10349"/>
          <a:stretch>
            <a:fillRect/>
          </a:stretch>
        </p:blipFill>
        <p:spPr>
          <a:xfrm>
            <a:off x="5791200" y="3733800"/>
            <a:ext cx="3200400" cy="2017499"/>
          </a:xfr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68488443-00E7-6C78-669B-3F067E14B7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2195"/>
          <a:stretch>
            <a:fillRect/>
          </a:stretch>
        </p:blipFill>
        <p:spPr>
          <a:xfrm>
            <a:off x="4343400" y="2209800"/>
            <a:ext cx="2743200" cy="207901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A0BC0C59-BE00-2EFD-84B3-AABDD585B1F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r="8350"/>
          <a:stretch>
            <a:fillRect/>
          </a:stretch>
        </p:blipFill>
        <p:spPr>
          <a:xfrm>
            <a:off x="4267200" y="4953000"/>
            <a:ext cx="2438400" cy="1766887"/>
          </a:xfrm>
          <a:prstGeom prst="rect">
            <a:avLst/>
          </a:prstGeom>
        </p:spPr>
      </p:pic>
      <p:pic>
        <p:nvPicPr>
          <p:cNvPr id="7170" name="Picture 2" descr="C:\Users\Lisa Herbst\Documents\Eco Serendib\IGLA projects\Planet Green Force\Images for Powerpoint\instructionharithFB295063116_10160305692658054_6978451834925664689_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48400" y="1066800"/>
            <a:ext cx="2667000" cy="2000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1004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185D37A-E79A-4364-B31B-2F8B648D0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1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n-US" sz="4000" b="1" dirty="0" smtClean="0">
                <a:solidFill>
                  <a:srgbClr val="04617B"/>
                </a:solidFill>
              </a:rPr>
              <a:t>Planet Green Force</a:t>
            </a:r>
            <a:br>
              <a:rPr lang="en-US" sz="4000" b="1" dirty="0" smtClean="0">
                <a:solidFill>
                  <a:srgbClr val="04617B"/>
                </a:solidFill>
              </a:rPr>
            </a:br>
            <a:r>
              <a:rPr lang="en-US" sz="2600" dirty="0" smtClean="0">
                <a:solidFill>
                  <a:srgbClr val="04617B"/>
                </a:solidFill>
              </a:rPr>
              <a:t>“Children are the world’s most valuable resource and its best hope for the future.” </a:t>
            </a:r>
            <a:r>
              <a:rPr lang="en-US" sz="2600" i="1" dirty="0">
                <a:solidFill>
                  <a:srgbClr val="04617B"/>
                </a:solidFill>
              </a:rPr>
              <a:t>– </a:t>
            </a:r>
            <a:r>
              <a:rPr lang="en-US" sz="2600" i="1" dirty="0" smtClean="0">
                <a:solidFill>
                  <a:srgbClr val="04617B"/>
                </a:solidFill>
              </a:rPr>
              <a:t>John F. Kennedy</a:t>
            </a:r>
            <a:endParaRPr lang="en-US" sz="2600" i="1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CA052BEE-32EB-4603-B3F8-456166D78E3E}"/>
              </a:ext>
            </a:extLst>
          </p:cNvPr>
          <p:cNvSpPr txBox="1"/>
          <p:nvPr/>
        </p:nvSpPr>
        <p:spPr>
          <a:xfrm>
            <a:off x="990600" y="6248400"/>
            <a:ext cx="716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      </a:t>
            </a:r>
            <a:r>
              <a:rPr lang="en-US" sz="2400" b="1" i="1" dirty="0" smtClean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BE the Future You Envision</a:t>
            </a:r>
            <a:endParaRPr lang="en-US" sz="2400" b="1" i="1" dirty="0"/>
          </a:p>
        </p:txBody>
      </p:sp>
      <p:pic>
        <p:nvPicPr>
          <p:cNvPr id="9" name="Picture 8" descr="3e48aaf5-4422-4ac8-b3ce-3a1e1bdbbc32.jpeg"/>
          <p:cNvPicPr>
            <a:picLocks noChangeAspect="1"/>
          </p:cNvPicPr>
          <p:nvPr/>
        </p:nvPicPr>
        <p:blipFill>
          <a:blip r:embed="rId2" cstate="print"/>
          <a:srcRect t="26667"/>
          <a:stretch>
            <a:fillRect/>
          </a:stretch>
        </p:blipFill>
        <p:spPr>
          <a:xfrm>
            <a:off x="152400" y="1828800"/>
            <a:ext cx="4953000" cy="2724150"/>
          </a:xfrm>
          <a:prstGeom prst="rect">
            <a:avLst/>
          </a:prstGeom>
        </p:spPr>
      </p:pic>
      <p:pic>
        <p:nvPicPr>
          <p:cNvPr id="7" name="Picture 6" descr="3e48aaf5-4422-4ac8-b3ce-3a1e1bdbbc32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57800" y="1828800"/>
            <a:ext cx="3614664" cy="4359738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0993CC69-6CDF-0FD7-36B0-D8442F6B0D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 t="28070"/>
          <a:stretch>
            <a:fillRect/>
          </a:stretch>
        </p:blipFill>
        <p:spPr>
          <a:xfrm>
            <a:off x="838200" y="4038600"/>
            <a:ext cx="3935843" cy="2123285"/>
          </a:xfrm>
        </p:spPr>
      </p:pic>
    </p:spTree>
    <p:extLst>
      <p:ext uri="{BB962C8B-B14F-4D97-AF65-F5344CB8AC3E}">
        <p14:creationId xmlns="" xmlns:p14="http://schemas.microsoft.com/office/powerpoint/2010/main" val="638015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609600"/>
            <a:ext cx="8610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There IS Precedent</a:t>
            </a:r>
          </a:p>
          <a:p>
            <a:pPr algn="ctr"/>
            <a:r>
              <a:rPr lang="en-US" sz="3600" b="1" dirty="0" smtClean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Reversing Global </a:t>
            </a:r>
            <a:r>
              <a:rPr lang="en-US" sz="3600" b="1" smtClean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Warming IS </a:t>
            </a:r>
            <a:r>
              <a:rPr lang="en-US" sz="3600" b="1" dirty="0" smtClean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Possible</a:t>
            </a:r>
          </a:p>
          <a:p>
            <a:pPr algn="ctr"/>
            <a:r>
              <a:rPr lang="en-US" sz="3600" b="1" dirty="0" smtClean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YOU Can Make a Difference!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171" t="11458" r="2196" b="6250"/>
          <a:stretch>
            <a:fillRect/>
          </a:stretch>
        </p:blipFill>
        <p:spPr bwMode="auto">
          <a:xfrm>
            <a:off x="228600" y="2438400"/>
            <a:ext cx="8763000" cy="4195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Lisa Herbst\Documents\Eco Serendib\IGLA projects\Planet Green Force\Ananda College Concept\Newsletter articles\Images\Harith's chosen photos\How_well_are_we_doing_2019_Resized_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143000"/>
            <a:ext cx="8763000" cy="49335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Lisa Herbst\Documents\Eco Serendib\IGLA projects\Planet Green Force\Images for Powerpoint\ananda pgf powerpoint additioanl sdg photos\7aef8827-5517-4cbf-83a0-3e793cf2f107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476375" y="-657225"/>
            <a:ext cx="6115050" cy="8153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Lisa Herbst\Documents\Eco Serendib\IGLA projects\Planet Green Force\Images for Powerpoint\ananda pgf powerpoint additioanl sdg photos\200e8e7d-7f05-4e5f-824a-7ea83ff83eda.jpeg"/>
          <p:cNvPicPr>
            <a:picLocks noChangeAspect="1" noChangeArrowheads="1"/>
          </p:cNvPicPr>
          <p:nvPr/>
        </p:nvPicPr>
        <p:blipFill>
          <a:blip r:embed="rId2" cstate="print"/>
          <a:srcRect l="33119"/>
          <a:stretch>
            <a:fillRect/>
          </a:stretch>
        </p:blipFill>
        <p:spPr bwMode="auto">
          <a:xfrm rot="16200000">
            <a:off x="2424723" y="-748323"/>
            <a:ext cx="4267200" cy="85070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isa Herbst\Documents\Eco Serendib\IGLA projects\Planet Green Force\Images for Powerpoint\ananda pgf powerpoint additioanl sdg photos\f7f2e949-c378-4806-8261-6cff26638acb.jpeg"/>
          <p:cNvPicPr>
            <a:picLocks noChangeAspect="1" noChangeArrowheads="1"/>
          </p:cNvPicPr>
          <p:nvPr/>
        </p:nvPicPr>
        <p:blipFill>
          <a:blip r:embed="rId2" cstate="print"/>
          <a:srcRect l="8974" r="15385"/>
          <a:stretch>
            <a:fillRect/>
          </a:stretch>
        </p:blipFill>
        <p:spPr bwMode="auto">
          <a:xfrm rot="16200000">
            <a:off x="2258878" y="-658678"/>
            <a:ext cx="4724400" cy="83277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9670</TotalTime>
  <Words>579</Words>
  <Application>Microsoft Office PowerPoint</Application>
  <PresentationFormat>On-screen Show (4:3)</PresentationFormat>
  <Paragraphs>100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Flow</vt:lpstr>
      <vt:lpstr>Slide 1</vt:lpstr>
      <vt:lpstr>Slide 2</vt:lpstr>
      <vt:lpstr>                   Planet Green Force Sustainability League for Children                Harith Wickrema, Founder                </vt:lpstr>
      <vt:lpstr>Planet Green Force Mission</vt:lpstr>
      <vt:lpstr>School Pride: Ananda College Makes History as Very First Planet Green Force Pilot!</vt:lpstr>
      <vt:lpstr>Key Elements of PGF</vt:lpstr>
      <vt:lpstr>Key Elements of PGF</vt:lpstr>
      <vt:lpstr>PGF Themed Programming: “Seeds of Security”</vt:lpstr>
      <vt:lpstr>“Seeds of Security”</vt:lpstr>
      <vt:lpstr>Additional PGF Theme Example: Mangrove Restoration</vt:lpstr>
      <vt:lpstr>Additional PGF Theme Example: “Four Rs” Program </vt:lpstr>
      <vt:lpstr>PGF Rollout Plan  </vt:lpstr>
      <vt:lpstr>Planet Green Force “Children are the world’s most valuable resource and its best hope for the future.” – John F. Kennedy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Lisa Gail Herbst</dc:creator>
  <cp:lastModifiedBy>Lisa Herbst</cp:lastModifiedBy>
  <cp:revision>460</cp:revision>
  <dcterms:created xsi:type="dcterms:W3CDTF">2013-07-16T20:58:28Z</dcterms:created>
  <dcterms:modified xsi:type="dcterms:W3CDTF">2024-02-13T17:21:35Z</dcterms:modified>
</cp:coreProperties>
</file>